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80700" cy="7569200"/>
  <p:notesSz cx="9929813" cy="6799263"/>
  <p:custDataLst>
    <p:tags r:id="rId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9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09" y="2346452"/>
            <a:ext cx="9088310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819" y="4238752"/>
            <a:ext cx="7484490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0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446" y="1740916"/>
            <a:ext cx="465107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67632" y="676781"/>
            <a:ext cx="1008000" cy="10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06" y="302767"/>
            <a:ext cx="9622916" cy="12110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06" y="1740916"/>
            <a:ext cx="9622916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24" y="7039356"/>
            <a:ext cx="3421481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06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12/18/2014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333" y="7039356"/>
            <a:ext cx="2459189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mailto:afan.grinfo@gmail.com" TargetMode="External"/><Relationship Id="rId7" Type="http://schemas.openxmlformats.org/officeDocument/2006/relationships/hyperlink" Target="http://www.melission.gr/" TargetMode="External"/><Relationship Id="rId2" Type="http://schemas.openxmlformats.org/officeDocument/2006/relationships/hyperlink" Target="mailto:info@afan.g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kvpinfo@gmail.com" TargetMode="External"/><Relationship Id="rId5" Type="http://schemas.openxmlformats.org/officeDocument/2006/relationships/hyperlink" Target="mailto:info@pkvp.melission.gr" TargetMode="External"/><Relationship Id="rId4" Type="http://schemas.openxmlformats.org/officeDocument/2006/relationships/hyperlink" Target="http://www.afan.gr/" TargetMode="Externa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2350" y="5409875"/>
            <a:ext cx="4114800" cy="10644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ts val="2110"/>
              </a:lnSpc>
            </a:pPr>
            <a:r>
              <a:rPr sz="1800" b="1" spc="-75" dirty="0" smtClean="0">
                <a:solidFill>
                  <a:srgbClr val="151616"/>
                </a:solidFill>
                <a:latin typeface="Cambria"/>
                <a:cs typeface="Cambria"/>
              </a:rPr>
              <a:t>«</a:t>
            </a:r>
            <a:r>
              <a:rPr sz="1800" b="1" spc="-165" dirty="0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1800" b="1" spc="0" dirty="0" smtClean="0">
                <a:solidFill>
                  <a:srgbClr val="151616"/>
                </a:solidFill>
                <a:latin typeface="Cambria"/>
                <a:cs typeface="Cambria"/>
              </a:rPr>
              <a:t>α πα</a:t>
            </a:r>
            <a:r>
              <a:rPr sz="1800" b="1" spc="0" dirty="0" err="1" smtClean="0">
                <a:solidFill>
                  <a:srgbClr val="151616"/>
                </a:solidFill>
                <a:latin typeface="Cambria"/>
                <a:cs typeface="Cambria"/>
              </a:rPr>
              <a:t>ιδιά</a:t>
            </a:r>
            <a:r>
              <a:rPr sz="1800" b="1" spc="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lang="el-GR" sz="1800" b="1" spc="0" dirty="0" smtClean="0">
                <a:solidFill>
                  <a:srgbClr val="151616"/>
                </a:solidFill>
                <a:latin typeface="Cambria"/>
                <a:cs typeface="Cambria"/>
              </a:rPr>
              <a:t>του κόσμου γ</a:t>
            </a:r>
            <a:r>
              <a:rPr sz="1800" b="1" spc="0" dirty="0" err="1" smtClean="0">
                <a:solidFill>
                  <a:srgbClr val="151616"/>
                </a:solidFill>
                <a:latin typeface="Cambria"/>
                <a:cs typeface="Cambria"/>
              </a:rPr>
              <a:t>ιο</a:t>
            </a:r>
            <a:r>
              <a:rPr sz="1800" b="1" spc="-40" dirty="0" err="1" smtClean="0">
                <a:solidFill>
                  <a:srgbClr val="151616"/>
                </a:solidFill>
                <a:latin typeface="Cambria"/>
                <a:cs typeface="Cambria"/>
              </a:rPr>
              <a:t>ρ</a:t>
            </a:r>
            <a:r>
              <a:rPr sz="1800" b="1" spc="-75" dirty="0" err="1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1800" b="1" spc="0" dirty="0" err="1" smtClean="0">
                <a:solidFill>
                  <a:srgbClr val="151616"/>
                </a:solidFill>
                <a:latin typeface="Cambria"/>
                <a:cs typeface="Cambria"/>
              </a:rPr>
              <a:t>ά</a:t>
            </a:r>
            <a:r>
              <a:rPr sz="1800" b="1" spc="-100" dirty="0" err="1" smtClean="0">
                <a:solidFill>
                  <a:srgbClr val="151616"/>
                </a:solidFill>
                <a:latin typeface="Cambria"/>
                <a:cs typeface="Cambria"/>
              </a:rPr>
              <a:t>ζ</a:t>
            </a:r>
            <a:r>
              <a:rPr sz="1800" b="1" spc="0" dirty="0" err="1" smtClean="0">
                <a:solidFill>
                  <a:srgbClr val="151616"/>
                </a:solidFill>
                <a:latin typeface="Cambria"/>
                <a:cs typeface="Cambria"/>
              </a:rPr>
              <a:t>ουν</a:t>
            </a:r>
            <a:r>
              <a:rPr sz="1800" b="1" spc="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00" b="1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800" b="1" dirty="0" err="1" smtClean="0">
                <a:solidFill>
                  <a:srgbClr val="151616"/>
                </a:solidFill>
                <a:latin typeface="Cambria"/>
                <a:cs typeface="Cambria"/>
              </a:rPr>
              <a:t>την</a:t>
            </a:r>
            <a:r>
              <a:rPr sz="1800" b="1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lang="el-GR" sz="1800" b="1" dirty="0" smtClean="0">
                <a:solidFill>
                  <a:srgbClr val="151616"/>
                </a:solidFill>
                <a:latin typeface="Cambria"/>
                <a:cs typeface="Cambria"/>
              </a:rPr>
              <a:t>Πρωτοχρονιά</a:t>
            </a:r>
            <a:r>
              <a:rPr lang="en-US" sz="1800" b="1" dirty="0" smtClean="0">
                <a:solidFill>
                  <a:srgbClr val="151616"/>
                </a:solidFill>
                <a:latin typeface="Cambria"/>
                <a:cs typeface="Cambria"/>
              </a:rPr>
              <a:t> –</a:t>
            </a:r>
            <a:r>
              <a:rPr lang="el-GR" b="1" dirty="0" smtClean="0">
                <a:solidFill>
                  <a:srgbClr val="151616"/>
                </a:solidFill>
                <a:latin typeface="Cambria"/>
                <a:cs typeface="Cambria"/>
              </a:rPr>
              <a:t>Ήθη &amp; Έθιμα των ημερών</a:t>
            </a:r>
            <a:r>
              <a:rPr lang="el-GR" sz="1800" b="1" dirty="0" smtClean="0">
                <a:solidFill>
                  <a:srgbClr val="151616"/>
                </a:solidFill>
                <a:latin typeface="Cambria"/>
                <a:cs typeface="Cambria"/>
              </a:rPr>
              <a:t>»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574" y="6187309"/>
            <a:ext cx="4182745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00" b="1" spc="-5" dirty="0" smtClean="0">
                <a:solidFill>
                  <a:srgbClr val="151616"/>
                </a:solidFill>
                <a:latin typeface="Cambria"/>
                <a:cs typeface="Cambria"/>
              </a:rPr>
              <a:t>Σ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.</a:t>
            </a:r>
            <a:r>
              <a:rPr sz="1000" b="1" spc="-5" dirty="0" smtClean="0">
                <a:solidFill>
                  <a:srgbClr val="151616"/>
                </a:solidFill>
                <a:latin typeface="Cambria"/>
                <a:cs typeface="Cambria"/>
              </a:rPr>
              <a:t>Φ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.</a:t>
            </a:r>
            <a:r>
              <a:rPr sz="1000" b="1" spc="-5" dirty="0" smtClean="0">
                <a:solidFill>
                  <a:srgbClr val="151616"/>
                </a:solidFill>
                <a:latin typeface="Cambria"/>
                <a:cs typeface="Cambria"/>
              </a:rPr>
              <a:t>Ε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.: 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17ης Νοέμβρη 23, Μελίσσια 15127, </a:t>
            </a:r>
            <a:r>
              <a:rPr sz="800" b="1" spc="-5" dirty="0" smtClean="0">
                <a:solidFill>
                  <a:srgbClr val="151616"/>
                </a:solidFill>
                <a:latin typeface="Cambria"/>
                <a:cs typeface="Cambria"/>
              </a:rPr>
              <a:t>Α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θήνα. </a:t>
            </a:r>
            <a:r>
              <a:rPr sz="800" b="1" spc="-40" dirty="0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ηλ.:210 8033476 , </a:t>
            </a:r>
            <a:r>
              <a:rPr sz="800" b="1" spc="-35" dirty="0" smtClean="0">
                <a:solidFill>
                  <a:srgbClr val="151616"/>
                </a:solidFill>
                <a:latin typeface="Cambria"/>
                <a:cs typeface="Cambria"/>
              </a:rPr>
              <a:t>F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ax:210 8033428</a:t>
            </a:r>
            <a:endParaRPr sz="800" dirty="0">
              <a:latin typeface="Cambria"/>
              <a:cs typeface="Cambria"/>
            </a:endParaRPr>
          </a:p>
          <a:p>
            <a:pPr marL="0" algn="ctr">
              <a:lnSpc>
                <a:spcPts val="940"/>
              </a:lnSpc>
            </a:pPr>
            <a:r>
              <a:rPr sz="800" b="1" dirty="0" smtClean="0">
                <a:solidFill>
                  <a:srgbClr val="151616"/>
                </a:solidFill>
                <a:latin typeface="Cambria"/>
                <a:cs typeface="Cambria"/>
              </a:rPr>
              <a:t>e-mail:</a:t>
            </a:r>
            <a:r>
              <a:rPr sz="800" b="1" spc="-5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2"/>
              </a:rPr>
              <a:t>info@afan.gr</a:t>
            </a:r>
            <a:r>
              <a:rPr sz="800" b="1" spc="-5" dirty="0" smtClean="0">
                <a:solidFill>
                  <a:srgbClr val="0093CB"/>
                </a:solidFill>
                <a:latin typeface="Cambria"/>
                <a:cs typeface="Cambria"/>
                <a:hlinkClick r:id="rId2"/>
              </a:rPr>
              <a:t> 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3"/>
              </a:rPr>
              <a:t>   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URL: 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4"/>
              </a:rPr>
              <a:t>ww</a:t>
            </a:r>
            <a:r>
              <a:rPr sz="800" b="1" spc="-65" dirty="0" smtClean="0">
                <a:solidFill>
                  <a:srgbClr val="0093CB"/>
                </a:solidFill>
                <a:latin typeface="Cambria"/>
                <a:cs typeface="Cambria"/>
                <a:hlinkClick r:id="rId4"/>
              </a:rPr>
              <a:t>w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4"/>
              </a:rPr>
              <a:t>.afan.gr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263" y="6574403"/>
            <a:ext cx="454152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00" b="1" dirty="0" smtClean="0">
                <a:solidFill>
                  <a:srgbClr val="151616"/>
                </a:solidFill>
                <a:latin typeface="Cambria"/>
                <a:cs typeface="Cambria"/>
              </a:rPr>
              <a:t>Π.Π.</a:t>
            </a:r>
            <a:r>
              <a:rPr sz="1000" b="1" spc="35" dirty="0" smtClean="0">
                <a:solidFill>
                  <a:srgbClr val="151616"/>
                </a:solidFill>
                <a:latin typeface="Cambria"/>
                <a:cs typeface="Cambria"/>
              </a:rPr>
              <a:t>Κ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.</a:t>
            </a:r>
            <a:r>
              <a:rPr sz="1000" b="1" spc="35" dirty="0" smtClean="0">
                <a:solidFill>
                  <a:srgbClr val="151616"/>
                </a:solidFill>
                <a:latin typeface="Cambria"/>
                <a:cs typeface="Cambria"/>
              </a:rPr>
              <a:t>Κ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.Β.Π.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: 17ης Νοέμβρη 23, Μελίσσια 15127, </a:t>
            </a:r>
            <a:r>
              <a:rPr sz="800" b="1" spc="-5" dirty="0" smtClean="0">
                <a:solidFill>
                  <a:srgbClr val="151616"/>
                </a:solidFill>
                <a:latin typeface="Cambria"/>
                <a:cs typeface="Cambria"/>
              </a:rPr>
              <a:t>Α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θήνα. </a:t>
            </a:r>
            <a:r>
              <a:rPr sz="800" b="1" spc="-40" dirty="0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ηλ.:210 8033476 , </a:t>
            </a:r>
            <a:r>
              <a:rPr sz="800" b="1" spc="-35" dirty="0" smtClean="0">
                <a:solidFill>
                  <a:srgbClr val="151616"/>
                </a:solidFill>
                <a:latin typeface="Cambria"/>
                <a:cs typeface="Cambria"/>
              </a:rPr>
              <a:t>F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ax:210 8033428</a:t>
            </a:r>
            <a:endParaRPr sz="800" dirty="0">
              <a:latin typeface="Cambria"/>
              <a:cs typeface="Cambria"/>
            </a:endParaRPr>
          </a:p>
          <a:p>
            <a:pPr marL="0" algn="ctr">
              <a:lnSpc>
                <a:spcPts val="940"/>
              </a:lnSpc>
            </a:pPr>
            <a:r>
              <a:rPr sz="800" b="1" dirty="0" smtClean="0">
                <a:solidFill>
                  <a:srgbClr val="151616"/>
                </a:solidFill>
                <a:latin typeface="Cambria"/>
                <a:cs typeface="Cambria"/>
              </a:rPr>
              <a:t>e-mail:</a:t>
            </a:r>
            <a:r>
              <a:rPr sz="800" b="1" spc="-5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5"/>
              </a:rPr>
              <a:t>info@p</a:t>
            </a:r>
            <a:r>
              <a:rPr sz="800" b="1" spc="-10" dirty="0" smtClean="0">
                <a:solidFill>
                  <a:srgbClr val="0093CB"/>
                </a:solidFill>
                <a:latin typeface="Cambria"/>
                <a:cs typeface="Cambria"/>
                <a:hlinkClick r:id="rId5"/>
              </a:rPr>
              <a:t>k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5"/>
              </a:rPr>
              <a:t>v</a:t>
            </a:r>
            <a:r>
              <a:rPr sz="800" b="1" spc="-10" dirty="0" smtClean="0">
                <a:solidFill>
                  <a:srgbClr val="0093CB"/>
                </a:solidFill>
                <a:latin typeface="Cambria"/>
                <a:cs typeface="Cambria"/>
                <a:hlinkClick r:id="rId5"/>
              </a:rPr>
              <a:t>p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5"/>
              </a:rPr>
              <a:t>.melission.gr</a:t>
            </a:r>
            <a:r>
              <a:rPr sz="800" b="1" spc="-5" dirty="0" smtClean="0">
                <a:solidFill>
                  <a:srgbClr val="0093CB"/>
                </a:solidFill>
                <a:latin typeface="Cambria"/>
                <a:cs typeface="Cambria"/>
                <a:hlinkClick r:id="rId5"/>
              </a:rPr>
              <a:t> 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6"/>
              </a:rPr>
              <a:t>  </a:t>
            </a:r>
            <a:r>
              <a:rPr sz="800" b="1" spc="0" dirty="0" smtClean="0">
                <a:solidFill>
                  <a:srgbClr val="151616"/>
                </a:solidFill>
                <a:latin typeface="Cambria"/>
                <a:cs typeface="Cambria"/>
              </a:rPr>
              <a:t>URL: 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7"/>
              </a:rPr>
              <a:t>ww</a:t>
            </a:r>
            <a:r>
              <a:rPr sz="800" b="1" spc="-65" dirty="0" smtClean="0">
                <a:solidFill>
                  <a:srgbClr val="0093CB"/>
                </a:solidFill>
                <a:latin typeface="Cambria"/>
                <a:cs typeface="Cambria"/>
                <a:hlinkClick r:id="rId7"/>
              </a:rPr>
              <a:t>w</a:t>
            </a:r>
            <a:r>
              <a:rPr sz="800" b="1" spc="0" dirty="0" smtClean="0">
                <a:solidFill>
                  <a:srgbClr val="0093CB"/>
                </a:solidFill>
                <a:latin typeface="Cambria"/>
                <a:cs typeface="Cambria"/>
                <a:hlinkClick r:id="rId7"/>
              </a:rPr>
              <a:t>.melission.gr</a:t>
            </a:r>
            <a:endParaRPr sz="8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2280" y="6598184"/>
            <a:ext cx="2719070" cy="647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el-GR" sz="1400" b="1" dirty="0" smtClean="0">
                <a:solidFill>
                  <a:srgbClr val="151616"/>
                </a:solidFill>
                <a:latin typeface="Cambria"/>
                <a:cs typeface="Cambria"/>
              </a:rPr>
              <a:t>Κυριακή </a:t>
            </a:r>
            <a:r>
              <a:rPr sz="1400" b="1" spc="0" dirty="0" smtClean="0">
                <a:solidFill>
                  <a:srgbClr val="151616"/>
                </a:solidFill>
                <a:latin typeface="Cambria"/>
                <a:cs typeface="Cambria"/>
              </a:rPr>
              <a:t> 2</a:t>
            </a:r>
            <a:r>
              <a:rPr lang="el-GR" sz="1400" b="1" spc="0" dirty="0" smtClean="0">
                <a:solidFill>
                  <a:srgbClr val="151616"/>
                </a:solidFill>
                <a:latin typeface="Cambria"/>
                <a:cs typeface="Cambria"/>
              </a:rPr>
              <a:t>1</a:t>
            </a:r>
            <a:r>
              <a:rPr sz="1400" b="1" spc="0" dirty="0" smtClean="0">
                <a:solidFill>
                  <a:srgbClr val="151616"/>
                </a:solidFill>
                <a:latin typeface="Cambria"/>
                <a:cs typeface="Cambria"/>
              </a:rPr>
              <a:t>-12-201</a:t>
            </a:r>
            <a:r>
              <a:rPr lang="el-GR" sz="1400" b="1" dirty="0">
                <a:solidFill>
                  <a:srgbClr val="151616"/>
                </a:solidFill>
                <a:latin typeface="Cambria"/>
                <a:cs typeface="Cambria"/>
              </a:rPr>
              <a:t>4</a:t>
            </a:r>
            <a:endParaRPr sz="1400" dirty="0">
              <a:latin typeface="Cambria"/>
              <a:cs typeface="Cambria"/>
            </a:endParaRPr>
          </a:p>
          <a:p>
            <a:pPr marR="0" algn="ctr">
              <a:lnSpc>
                <a:spcPts val="1639"/>
              </a:lnSpc>
            </a:pPr>
            <a:r>
              <a:rPr lang="el-GR" sz="1400" b="1" dirty="0" smtClean="0">
                <a:solidFill>
                  <a:srgbClr val="151616"/>
                </a:solidFill>
                <a:latin typeface="Cambria"/>
                <a:cs typeface="Cambria"/>
              </a:rPr>
              <a:t>Ώρα </a:t>
            </a:r>
            <a:r>
              <a:rPr sz="1400" b="1" spc="0" dirty="0" smtClean="0">
                <a:solidFill>
                  <a:srgbClr val="151616"/>
                </a:solidFill>
                <a:latin typeface="Cambria"/>
                <a:cs typeface="Cambria"/>
              </a:rPr>
              <a:t> 16:00</a:t>
            </a:r>
            <a:r>
              <a:rPr lang="el-GR" sz="1400" b="1" spc="0" dirty="0" smtClean="0">
                <a:solidFill>
                  <a:srgbClr val="151616"/>
                </a:solidFill>
                <a:latin typeface="Cambria"/>
                <a:cs typeface="Cambria"/>
              </a:rPr>
              <a:t>-20:00 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ts val="1639"/>
              </a:lnSpc>
            </a:pPr>
            <a:r>
              <a:rPr sz="1400" b="1" dirty="0" smtClean="0">
                <a:solidFill>
                  <a:srgbClr val="151616"/>
                </a:solidFill>
                <a:latin typeface="Cambria"/>
                <a:cs typeface="Cambria"/>
              </a:rPr>
              <a:t>Α</a:t>
            </a:r>
            <a:r>
              <a:rPr lang="el-GR" sz="1400" b="1" dirty="0" smtClean="0">
                <a:solidFill>
                  <a:srgbClr val="151616"/>
                </a:solidFill>
                <a:latin typeface="Cambria"/>
                <a:cs typeface="Cambria"/>
              </a:rPr>
              <a:t>ίθουσα  Εσπερίδες </a:t>
            </a:r>
            <a:r>
              <a:rPr sz="1400" b="1" spc="0" dirty="0" smtClean="0">
                <a:solidFill>
                  <a:srgbClr val="151616"/>
                </a:solidFill>
                <a:latin typeface="Cambria"/>
                <a:cs typeface="Cambria"/>
              </a:rPr>
              <a:t>- H</a:t>
            </a:r>
            <a:r>
              <a:rPr lang="en-US" sz="1400" b="1" spc="0" dirty="0" smtClean="0">
                <a:solidFill>
                  <a:srgbClr val="151616"/>
                </a:solidFill>
                <a:latin typeface="Cambria"/>
                <a:cs typeface="Cambria"/>
              </a:rPr>
              <a:t>ilton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7606" y="516570"/>
            <a:ext cx="4668520" cy="1064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el-GR" sz="3200" b="1" dirty="0" smtClean="0">
                <a:solidFill>
                  <a:srgbClr val="151616"/>
                </a:solidFill>
                <a:latin typeface="Cambria"/>
                <a:cs typeface="Cambria"/>
              </a:rPr>
              <a:t>Χριστουγεννιάτικη Γιορτή </a:t>
            </a:r>
            <a:endParaRPr sz="32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95877" y="1795927"/>
            <a:ext cx="3428248" cy="3428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93674" y="3065033"/>
            <a:ext cx="1056745" cy="1180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387350" y="6908800"/>
            <a:ext cx="454152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ts val="940"/>
              </a:lnSpc>
            </a:pPr>
            <a:endParaRPr sz="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2810" y="5829063"/>
            <a:ext cx="1323340" cy="168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   </a:t>
            </a:r>
            <a:r>
              <a:rPr sz="1000" b="1" dirty="0" smtClean="0">
                <a:solidFill>
                  <a:srgbClr val="151616"/>
                </a:solidFill>
                <a:latin typeface="Cambria"/>
                <a:cs typeface="Cambria"/>
              </a:rPr>
              <a:t>Η </a:t>
            </a:r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  </a:t>
            </a:r>
            <a:r>
              <a:rPr sz="1000" b="1" dirty="0" err="1" smtClean="0">
                <a:solidFill>
                  <a:srgbClr val="151616"/>
                </a:solidFill>
                <a:latin typeface="Cambria"/>
                <a:cs typeface="Cambria"/>
              </a:rPr>
              <a:t>Πρόεδρος</a:t>
            </a:r>
            <a:r>
              <a:rPr sz="1000" b="1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135" y="6126822"/>
            <a:ext cx="2101215" cy="168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 smtClean="0">
                <a:solidFill>
                  <a:srgbClr val="151616"/>
                </a:solidFill>
                <a:latin typeface="Cambria"/>
                <a:cs typeface="Cambria"/>
              </a:rPr>
              <a:t>Ευαγγελία Β</a:t>
            </a:r>
            <a:r>
              <a:rPr sz="1000" b="1" spc="-25" dirty="0" smtClean="0">
                <a:solidFill>
                  <a:srgbClr val="151616"/>
                </a:solidFill>
                <a:latin typeface="Cambria"/>
                <a:cs typeface="Cambria"/>
              </a:rPr>
              <a:t>λ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υσίδου -</a:t>
            </a:r>
            <a:r>
              <a:rPr sz="1000" b="1" spc="3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Λεον</a:t>
            </a:r>
            <a:r>
              <a:rPr sz="1000" b="1" spc="-40" dirty="0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αρίδου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7550" y="1918946"/>
            <a:ext cx="1600199" cy="438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Π</a:t>
            </a:r>
            <a:r>
              <a:rPr sz="1800" b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Ρ</a:t>
            </a:r>
            <a:r>
              <a:rPr sz="1800" b="1" spc="-4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Ο</a:t>
            </a:r>
            <a:r>
              <a:rPr sz="1800" b="1" spc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ΣΚΛΗΣΗ</a:t>
            </a:r>
            <a:endParaRPr sz="1800" dirty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635" y="2489201"/>
            <a:ext cx="3672969" cy="13145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8300" marR="368300" indent="0" algn="ctr">
              <a:lnSpc>
                <a:spcPts val="1170"/>
              </a:lnSpc>
            </a:pP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Ο «</a:t>
            </a:r>
            <a:r>
              <a:rPr sz="1000" b="1" dirty="0" smtClean="0">
                <a:solidFill>
                  <a:srgbClr val="151616"/>
                </a:solidFill>
                <a:latin typeface="Cambria"/>
                <a:cs typeface="Cambria"/>
              </a:rPr>
              <a:t>Σύνδεσμος Φ</a:t>
            </a:r>
            <a:r>
              <a:rPr sz="1000" b="1" spc="10" dirty="0" smtClean="0">
                <a:solidFill>
                  <a:srgbClr val="151616"/>
                </a:solidFill>
                <a:latin typeface="Cambria"/>
                <a:cs typeface="Cambria"/>
              </a:rPr>
              <a:t>ι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λί</a:t>
            </a:r>
            <a:r>
              <a:rPr sz="1000" b="1" spc="-10" dirty="0" smtClean="0">
                <a:solidFill>
                  <a:srgbClr val="151616"/>
                </a:solidFill>
                <a:latin typeface="Cambria"/>
                <a:cs typeface="Cambria"/>
              </a:rPr>
              <a:t>α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ς Εθνών (Σ.</a:t>
            </a:r>
            <a:r>
              <a:rPr sz="1000" b="1" spc="-50" dirty="0" smtClean="0">
                <a:solidFill>
                  <a:srgbClr val="151616"/>
                </a:solidFill>
                <a:latin typeface="Cambria"/>
                <a:cs typeface="Cambria"/>
              </a:rPr>
              <a:t>Φ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.Ε.)»</a:t>
            </a:r>
            <a:r>
              <a:rPr lang="el-GR"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/>
            </a:r>
            <a:br>
              <a:rPr lang="el-GR" sz="1000" b="1" spc="0" dirty="0" smtClean="0">
                <a:solidFill>
                  <a:srgbClr val="151616"/>
                </a:solidFill>
                <a:latin typeface="Cambria"/>
                <a:cs typeface="Cambria"/>
              </a:rPr>
            </a:br>
            <a:r>
              <a:rPr sz="1000" dirty="0" err="1" smtClean="0">
                <a:solidFill>
                  <a:srgbClr val="151616"/>
                </a:solidFill>
                <a:latin typeface="Cambria"/>
                <a:cs typeface="Cambria"/>
              </a:rPr>
              <a:t>διοργ</a:t>
            </a: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α</a:t>
            </a:r>
            <a:r>
              <a:rPr sz="1000" spc="20" dirty="0" smtClean="0">
                <a:solidFill>
                  <a:srgbClr val="151616"/>
                </a:solidFill>
                <a:latin typeface="Cambria"/>
                <a:cs typeface="Cambria"/>
              </a:rPr>
              <a:t>ν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ώ</a:t>
            </a:r>
            <a:r>
              <a:rPr sz="1000" spc="15" dirty="0" smtClean="0">
                <a:solidFill>
                  <a:srgbClr val="151616"/>
                </a:solidFill>
                <a:latin typeface="Cambria"/>
                <a:cs typeface="Cambria"/>
              </a:rPr>
              <a:t>ν</a:t>
            </a:r>
            <a:r>
              <a:rPr lang="el-GR" sz="1000" spc="15" dirty="0" smtClean="0">
                <a:solidFill>
                  <a:srgbClr val="151616"/>
                </a:solidFill>
                <a:latin typeface="Cambria"/>
                <a:cs typeface="Cambria"/>
              </a:rPr>
              <a:t>ει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 ε</a:t>
            </a:r>
            <a:r>
              <a:rPr sz="1000" spc="5" dirty="0" smtClean="0">
                <a:solidFill>
                  <a:srgbClr val="151616"/>
                </a:solidFill>
                <a:latin typeface="Cambria"/>
                <a:cs typeface="Cambria"/>
              </a:rPr>
              <a:t>κ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δήλωση με θέμ</a:t>
            </a:r>
            <a:r>
              <a:rPr sz="1000" spc="20" dirty="0" smtClean="0">
                <a:solidFill>
                  <a:srgbClr val="151616"/>
                </a:solidFill>
                <a:latin typeface="Cambria"/>
                <a:cs typeface="Cambria"/>
              </a:rPr>
              <a:t>α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: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750" y="3036186"/>
            <a:ext cx="3352800" cy="7077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7845" marR="537845" indent="0" algn="ctr">
              <a:lnSpc>
                <a:spcPts val="1170"/>
              </a:lnSpc>
            </a:pPr>
            <a:r>
              <a:rPr lang="el-GR" sz="1000" b="1" spc="-90" dirty="0" smtClean="0">
                <a:solidFill>
                  <a:srgbClr val="151616"/>
                </a:solidFill>
                <a:latin typeface="Cambria"/>
                <a:cs typeface="Cambria"/>
              </a:rPr>
              <a:t>«</a:t>
            </a:r>
            <a:r>
              <a:rPr sz="1000" b="1" spc="-90" dirty="0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α πα</a:t>
            </a:r>
            <a:r>
              <a:rPr sz="1000" b="1" spc="0" dirty="0" err="1" smtClean="0">
                <a:solidFill>
                  <a:srgbClr val="151616"/>
                </a:solidFill>
                <a:latin typeface="Cambria"/>
                <a:cs typeface="Cambria"/>
              </a:rPr>
              <a:t>ιδιά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lang="el-GR"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του κόσμου γιορτάζουν την Πρωτοχρονιά –Ήθη &amp; Έθιμα των ημερών</a:t>
            </a:r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»</a:t>
            </a:r>
            <a:r>
              <a:rPr lang="en-US" sz="1000" b="1" dirty="0" smtClean="0">
                <a:solidFill>
                  <a:srgbClr val="151616"/>
                </a:solidFill>
                <a:latin typeface="Cambria"/>
                <a:cs typeface="Cambria"/>
              </a:rPr>
              <a:t>.</a:t>
            </a:r>
            <a:endParaRPr lang="el-GR" sz="10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366" y="3708400"/>
            <a:ext cx="3862192" cy="14415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8975" marR="688975" indent="0" algn="ctr">
              <a:lnSpc>
                <a:spcPts val="1170"/>
              </a:lnSpc>
            </a:pP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Η ε</a:t>
            </a:r>
            <a:r>
              <a:rPr sz="1000" spc="5" dirty="0" smtClean="0">
                <a:solidFill>
                  <a:srgbClr val="151616"/>
                </a:solidFill>
                <a:latin typeface="Cambria"/>
                <a:cs typeface="Cambria"/>
              </a:rPr>
              <a:t>κ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δήλωση θα πρα</a:t>
            </a:r>
            <a:r>
              <a:rPr sz="1000" spc="0" dirty="0" err="1" smtClean="0">
                <a:solidFill>
                  <a:srgbClr val="151616"/>
                </a:solidFill>
                <a:latin typeface="Cambria"/>
                <a:cs typeface="Cambria"/>
              </a:rPr>
              <a:t>γμ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ατοποιηθεί τ</a:t>
            </a:r>
            <a:r>
              <a:rPr lang="el-GR"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ην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lang="el-GR"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Κυριακή 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2</a:t>
            </a:r>
            <a:r>
              <a:rPr lang="el-GR"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1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000" b="1" spc="0" dirty="0" err="1" smtClean="0">
                <a:solidFill>
                  <a:srgbClr val="151616"/>
                </a:solidFill>
                <a:latin typeface="Cambria"/>
                <a:cs typeface="Cambria"/>
              </a:rPr>
              <a:t>Δεκεμ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βρίου 201</a:t>
            </a:r>
            <a:r>
              <a:rPr lang="el-GR"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4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, </a:t>
            </a:r>
            <a:r>
              <a:rPr lang="el-GR" sz="1000" spc="0" dirty="0" smtClean="0">
                <a:solidFill>
                  <a:srgbClr val="151616"/>
                </a:solidFill>
                <a:latin typeface="Cambria"/>
                <a:cs typeface="Cambria"/>
              </a:rPr>
              <a:t/>
            </a:r>
            <a:br>
              <a:rPr lang="el-GR" sz="1000" spc="0" dirty="0" smtClean="0">
                <a:solidFill>
                  <a:srgbClr val="151616"/>
                </a:solidFill>
                <a:latin typeface="Cambria"/>
                <a:cs typeface="Cambria"/>
              </a:rPr>
            </a:br>
            <a:r>
              <a:rPr sz="1000" spc="0" dirty="0" err="1" smtClean="0">
                <a:solidFill>
                  <a:srgbClr val="151616"/>
                </a:solidFill>
                <a:latin typeface="Cambria"/>
                <a:cs typeface="Cambria"/>
              </a:rPr>
              <a:t>ώρ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α 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16:00</a:t>
            </a:r>
            <a:r>
              <a:rPr lang="el-GR"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-20:00 </a:t>
            </a:r>
            <a:endParaRPr sz="1000" dirty="0">
              <a:latin typeface="Cambria"/>
              <a:cs typeface="Cambria"/>
            </a:endParaRPr>
          </a:p>
          <a:p>
            <a:pPr algn="ctr">
              <a:lnSpc>
                <a:spcPts val="1140"/>
              </a:lnSpc>
            </a:pP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στην α</a:t>
            </a:r>
            <a:r>
              <a:rPr sz="1000" dirty="0" err="1" smtClean="0">
                <a:solidFill>
                  <a:srgbClr val="151616"/>
                </a:solidFill>
                <a:latin typeface="Cambria"/>
                <a:cs typeface="Cambria"/>
              </a:rPr>
              <a:t>ίθουσ</a:t>
            </a: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α </a:t>
            </a:r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Εσπερίδες 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του ξε</a:t>
            </a:r>
            <a:r>
              <a:rPr sz="1000" spc="15" dirty="0" smtClean="0">
                <a:solidFill>
                  <a:srgbClr val="151616"/>
                </a:solidFill>
                <a:latin typeface="Cambria"/>
                <a:cs typeface="Cambria"/>
              </a:rPr>
              <a:t>ν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οδ</a:t>
            </a:r>
            <a:r>
              <a:rPr sz="1000" spc="-30" dirty="0" smtClean="0">
                <a:solidFill>
                  <a:srgbClr val="151616"/>
                </a:solidFill>
                <a:latin typeface="Cambria"/>
                <a:cs typeface="Cambria"/>
              </a:rPr>
              <a:t>ο</a:t>
            </a:r>
            <a:r>
              <a:rPr sz="1000" spc="-10" dirty="0" smtClean="0">
                <a:solidFill>
                  <a:srgbClr val="151616"/>
                </a:solidFill>
                <a:latin typeface="Cambria"/>
                <a:cs typeface="Cambria"/>
              </a:rPr>
              <a:t>χ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είου 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Hil</a:t>
            </a:r>
            <a:r>
              <a:rPr sz="1000" b="1" spc="-15" dirty="0" smtClean="0">
                <a:solidFill>
                  <a:srgbClr val="151616"/>
                </a:solidFill>
                <a:latin typeface="Cambria"/>
                <a:cs typeface="Cambria"/>
              </a:rPr>
              <a:t>t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on</a:t>
            </a:r>
            <a:r>
              <a:rPr sz="1000" b="1" spc="-5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lang="el-GR" sz="1000" b="1" spc="-5" dirty="0" smtClean="0">
                <a:solidFill>
                  <a:srgbClr val="151616"/>
                </a:solidFill>
                <a:latin typeface="Cambria"/>
                <a:cs typeface="Cambria"/>
              </a:rPr>
              <a:t/>
            </a:r>
            <a:br>
              <a:rPr lang="el-GR" sz="1000" b="1" spc="-5" dirty="0" smtClean="0">
                <a:solidFill>
                  <a:srgbClr val="151616"/>
                </a:solidFill>
                <a:latin typeface="Cambria"/>
                <a:cs typeface="Cambria"/>
              </a:rPr>
            </a:br>
            <a:r>
              <a:rPr lang="el-GR" sz="1000" spc="-5" dirty="0" smtClean="0">
                <a:solidFill>
                  <a:srgbClr val="151616"/>
                </a:solidFill>
                <a:latin typeface="Cambria"/>
                <a:cs typeface="Cambria"/>
              </a:rPr>
              <a:t> κατά τη διάρκεια  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 του</a:t>
            </a:r>
            <a:endParaRPr sz="1000" dirty="0">
              <a:latin typeface="Cambria"/>
              <a:cs typeface="Cambria"/>
            </a:endParaRPr>
          </a:p>
          <a:p>
            <a:pPr marL="585470" marR="584835" algn="ctr">
              <a:lnSpc>
                <a:spcPts val="1170"/>
              </a:lnSpc>
              <a:spcBef>
                <a:spcPts val="35"/>
              </a:spcBef>
            </a:pPr>
            <a:r>
              <a:rPr sz="1000" b="1" spc="-5" dirty="0" smtClean="0">
                <a:solidFill>
                  <a:srgbClr val="151616"/>
                </a:solidFill>
                <a:latin typeface="Cambria"/>
                <a:cs typeface="Cambria"/>
              </a:rPr>
              <a:t>“</a:t>
            </a:r>
            <a:r>
              <a:rPr lang="el-GR" sz="1000" b="1" spc="-5" dirty="0">
                <a:solidFill>
                  <a:srgbClr val="151616"/>
                </a:solidFill>
                <a:latin typeface="Cambria"/>
                <a:cs typeface="Cambria"/>
              </a:rPr>
              <a:t>7</a:t>
            </a:r>
            <a:r>
              <a:rPr sz="1000" b="1" spc="0" dirty="0" err="1" smtClean="0">
                <a:solidFill>
                  <a:srgbClr val="151616"/>
                </a:solidFill>
                <a:latin typeface="Cambria"/>
                <a:cs typeface="Cambria"/>
              </a:rPr>
              <a:t>ου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 Φεστιβάλ Εθελοντισμού </a:t>
            </a:r>
            <a:r>
              <a:rPr sz="1000" b="1" spc="-20" dirty="0" smtClean="0">
                <a:solidFill>
                  <a:srgbClr val="151616"/>
                </a:solidFill>
                <a:latin typeface="Cambria"/>
                <a:cs typeface="Cambria"/>
              </a:rPr>
              <a:t>χ</a:t>
            </a:r>
            <a:r>
              <a:rPr sz="1000" b="1" spc="0" dirty="0" smtClean="0">
                <a:solidFill>
                  <a:srgbClr val="151616"/>
                </a:solidFill>
                <a:latin typeface="Cambria"/>
                <a:cs typeface="Cambria"/>
              </a:rPr>
              <a:t>ωρίς σύνορα </a:t>
            </a:r>
            <a:r>
              <a:rPr lang="el-GR" sz="1000" b="1" spc="0" dirty="0" smtClean="0">
                <a:latin typeface="Cambria"/>
                <a:cs typeface="Cambria"/>
              </a:rPr>
              <a:t>«Εθελοντισμός &amp; Πολιτισμός</a:t>
            </a:r>
            <a:r>
              <a:rPr sz="1000" b="1" spc="0" dirty="0" smtClean="0">
                <a:latin typeface="Cambria"/>
                <a:cs typeface="Cambria"/>
              </a:rPr>
              <a:t>”</a:t>
            </a:r>
            <a:endParaRPr sz="1000" b="1" dirty="0">
              <a:latin typeface="Cambria"/>
              <a:cs typeface="Cambria"/>
            </a:endParaRPr>
          </a:p>
          <a:p>
            <a:pPr marL="0" algn="ctr">
              <a:lnSpc>
                <a:spcPts val="1140"/>
              </a:lnSpc>
            </a:pP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π</a:t>
            </a:r>
            <a:r>
              <a:rPr sz="1000" dirty="0" err="1" smtClean="0">
                <a:solidFill>
                  <a:srgbClr val="151616"/>
                </a:solidFill>
                <a:latin typeface="Cambria"/>
                <a:cs typeface="Cambria"/>
              </a:rPr>
              <a:t>ου</a:t>
            </a: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 φ</a:t>
            </a:r>
            <a:r>
              <a:rPr sz="1000" spc="25" dirty="0" smtClean="0">
                <a:solidFill>
                  <a:srgbClr val="151616"/>
                </a:solidFill>
                <a:latin typeface="Cambria"/>
                <a:cs typeface="Cambria"/>
              </a:rPr>
              <a:t>ι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λοξενείται στο </a:t>
            </a:r>
            <a:r>
              <a:rPr lang="el-GR" sz="1000" spc="0" dirty="0" smtClean="0">
                <a:solidFill>
                  <a:srgbClr val="151616"/>
                </a:solidFill>
                <a:latin typeface="Cambria"/>
                <a:cs typeface="Cambria"/>
              </a:rPr>
              <a:t> πλαίσιο του 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π</a:t>
            </a:r>
            <a:r>
              <a:rPr sz="1000" spc="0" dirty="0" err="1" smtClean="0">
                <a:solidFill>
                  <a:srgbClr val="151616"/>
                </a:solidFill>
                <a:latin typeface="Cambria"/>
                <a:cs typeface="Cambria"/>
              </a:rPr>
              <a:t>ολυσυν</a:t>
            </a:r>
            <a:r>
              <a:rPr lang="el-GR" sz="1000" spc="0" dirty="0" smtClean="0">
                <a:solidFill>
                  <a:srgbClr val="151616"/>
                </a:solidFill>
                <a:latin typeface="Cambria"/>
                <a:cs typeface="Cambria"/>
              </a:rPr>
              <a:t>εδρίου </a:t>
            </a:r>
            <a:r>
              <a:rPr sz="1000" spc="-5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Mon</a:t>
            </a:r>
            <a:r>
              <a:rPr sz="1000" spc="-15" dirty="0" smtClean="0">
                <a:solidFill>
                  <a:srgbClr val="151616"/>
                </a:solidFill>
                <a:latin typeface="Cambria"/>
                <a:cs typeface="Cambria"/>
              </a:rPr>
              <a:t>e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y Sho</a:t>
            </a:r>
            <a:r>
              <a:rPr sz="1000" spc="-80" dirty="0" smtClean="0">
                <a:solidFill>
                  <a:srgbClr val="151616"/>
                </a:solidFill>
                <a:latin typeface="Cambria"/>
                <a:cs typeface="Cambria"/>
              </a:rPr>
              <a:t>w</a:t>
            </a:r>
            <a:r>
              <a:rPr sz="1000" spc="0" dirty="0" smtClean="0">
                <a:solidFill>
                  <a:srgbClr val="151616"/>
                </a:solidFill>
                <a:latin typeface="Cambria"/>
                <a:cs typeface="Cambria"/>
              </a:rPr>
              <a:t>.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7949" y="5391530"/>
            <a:ext cx="2667001" cy="2218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151616"/>
                </a:solidFill>
                <a:latin typeface="Cambria"/>
                <a:cs typeface="Cambria"/>
              </a:rPr>
              <a:t>Η παρουσία σας θα μας τιμήσει ιδιαίτερα.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8151" y="5829062"/>
            <a:ext cx="2209800" cy="3005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    </a:t>
            </a:r>
            <a:r>
              <a:rPr sz="1000" b="1" dirty="0" smtClean="0">
                <a:solidFill>
                  <a:srgbClr val="151616"/>
                </a:solidFill>
                <a:latin typeface="Cambria"/>
                <a:cs typeface="Cambria"/>
              </a:rPr>
              <a:t>Η </a:t>
            </a:r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 Γεν. Γραμματέας 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8151" y="6129662"/>
            <a:ext cx="1800593" cy="168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     </a:t>
            </a:r>
            <a:endParaRPr sz="10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749" y="718980"/>
            <a:ext cx="5135293" cy="1075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18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Π</a:t>
            </a:r>
            <a:r>
              <a:rPr sz="1850" b="1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Ρ</a:t>
            </a:r>
            <a:r>
              <a:rPr sz="1850" b="1" spc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ΟΓ</a:t>
            </a:r>
            <a:r>
              <a:rPr sz="1850" b="1" spc="-17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Ρ</a:t>
            </a:r>
            <a:r>
              <a:rPr sz="1850" b="1" spc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ΑΜΜΑ</a:t>
            </a:r>
            <a:endParaRPr sz="1850" dirty="0" smtClean="0">
              <a:solidFill>
                <a:schemeClr val="tx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  <a:p>
            <a:pPr marL="12700" marR="12700" indent="0" algn="ctr">
              <a:lnSpc>
                <a:spcPct val="100499"/>
              </a:lnSpc>
            </a:pPr>
            <a:r>
              <a:rPr lang="el-GR" sz="1850" spc="-5" dirty="0" smtClean="0">
                <a:solidFill>
                  <a:srgbClr val="151616"/>
                </a:solidFill>
                <a:latin typeface="Cambria"/>
                <a:cs typeface="Cambria"/>
              </a:rPr>
              <a:t>    </a:t>
            </a:r>
            <a:r>
              <a:rPr lang="el-GR" sz="1000" spc="-5" dirty="0" smtClean="0">
                <a:solidFill>
                  <a:srgbClr val="151616"/>
                </a:solidFill>
                <a:latin typeface="Cambria"/>
                <a:cs typeface="Cambria"/>
              </a:rPr>
              <a:t>«</a:t>
            </a:r>
            <a:r>
              <a:rPr sz="1050" b="1" spc="-110" dirty="0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1050" b="1" spc="15" dirty="0" smtClean="0">
                <a:solidFill>
                  <a:srgbClr val="151616"/>
                </a:solidFill>
                <a:latin typeface="Cambria"/>
                <a:cs typeface="Cambria"/>
              </a:rPr>
              <a:t>α</a:t>
            </a:r>
            <a:r>
              <a:rPr sz="1050" b="1" spc="5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050" b="1" spc="10" dirty="0" smtClean="0">
                <a:solidFill>
                  <a:srgbClr val="151616"/>
                </a:solidFill>
                <a:latin typeface="Cambria"/>
                <a:cs typeface="Cambria"/>
              </a:rPr>
              <a:t>πα</a:t>
            </a:r>
            <a:r>
              <a:rPr sz="1050" b="1" spc="10" dirty="0" err="1" smtClean="0">
                <a:solidFill>
                  <a:srgbClr val="151616"/>
                </a:solidFill>
                <a:latin typeface="Cambria"/>
                <a:cs typeface="Cambria"/>
              </a:rPr>
              <a:t>ιδιά</a:t>
            </a:r>
            <a:r>
              <a:rPr sz="1050" b="1" spc="5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lang="el-GR" sz="1050" b="1" spc="5" dirty="0" smtClean="0">
                <a:solidFill>
                  <a:srgbClr val="151616"/>
                </a:solidFill>
                <a:latin typeface="Cambria"/>
                <a:cs typeface="Cambria"/>
              </a:rPr>
              <a:t>του κόσμου </a:t>
            </a:r>
            <a:r>
              <a:rPr sz="1050" b="1" spc="10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sz="1050" b="1" spc="10" dirty="0" err="1" smtClean="0">
                <a:solidFill>
                  <a:srgbClr val="151616"/>
                </a:solidFill>
                <a:latin typeface="Cambria"/>
                <a:cs typeface="Cambria"/>
              </a:rPr>
              <a:t>γιο</a:t>
            </a:r>
            <a:r>
              <a:rPr sz="1050" b="1" spc="-15" dirty="0" err="1" smtClean="0">
                <a:solidFill>
                  <a:srgbClr val="151616"/>
                </a:solidFill>
                <a:latin typeface="Cambria"/>
                <a:cs typeface="Cambria"/>
              </a:rPr>
              <a:t>ρ</a:t>
            </a:r>
            <a:r>
              <a:rPr sz="1050" b="1" spc="-45" dirty="0" err="1" smtClean="0">
                <a:solidFill>
                  <a:srgbClr val="151616"/>
                </a:solidFill>
                <a:latin typeface="Cambria"/>
                <a:cs typeface="Cambria"/>
              </a:rPr>
              <a:t>τ</a:t>
            </a:r>
            <a:r>
              <a:rPr sz="1050" b="1" spc="15" dirty="0" err="1" smtClean="0">
                <a:solidFill>
                  <a:srgbClr val="151616"/>
                </a:solidFill>
                <a:latin typeface="Cambria"/>
                <a:cs typeface="Cambria"/>
              </a:rPr>
              <a:t>ά</a:t>
            </a:r>
            <a:r>
              <a:rPr sz="1050" b="1" spc="-70" dirty="0" err="1" smtClean="0">
                <a:solidFill>
                  <a:srgbClr val="151616"/>
                </a:solidFill>
                <a:latin typeface="Cambria"/>
                <a:cs typeface="Cambria"/>
              </a:rPr>
              <a:t>ζ</a:t>
            </a:r>
            <a:r>
              <a:rPr sz="1050" b="1" spc="15" dirty="0" err="1" smtClean="0">
                <a:solidFill>
                  <a:srgbClr val="151616"/>
                </a:solidFill>
                <a:latin typeface="Cambria"/>
                <a:cs typeface="Cambria"/>
              </a:rPr>
              <a:t>ουν</a:t>
            </a:r>
            <a:r>
              <a:rPr lang="el-GR" sz="1050" b="1" spc="15" dirty="0" smtClean="0">
                <a:solidFill>
                  <a:srgbClr val="151616"/>
                </a:solidFill>
                <a:latin typeface="Cambria"/>
                <a:cs typeface="Cambria"/>
              </a:rPr>
              <a:t> την Πρωτοχρονιά</a:t>
            </a:r>
            <a:r>
              <a:rPr lang="en-US" sz="1050" b="1" spc="15" dirty="0" smtClean="0">
                <a:solidFill>
                  <a:srgbClr val="151616"/>
                </a:solidFill>
                <a:latin typeface="Cambria"/>
                <a:cs typeface="Cambria"/>
              </a:rPr>
              <a:t> –</a:t>
            </a:r>
            <a:r>
              <a:rPr lang="el-GR" sz="1050" b="1" spc="15" dirty="0" smtClean="0">
                <a:solidFill>
                  <a:srgbClr val="151616"/>
                </a:solidFill>
                <a:latin typeface="Cambria"/>
                <a:cs typeface="Cambria"/>
              </a:rPr>
              <a:t/>
            </a:r>
            <a:br>
              <a:rPr lang="el-GR" sz="1050" b="1" spc="15" dirty="0" smtClean="0">
                <a:solidFill>
                  <a:srgbClr val="151616"/>
                </a:solidFill>
                <a:latin typeface="Cambria"/>
                <a:cs typeface="Cambria"/>
              </a:rPr>
            </a:br>
            <a:r>
              <a:rPr lang="en-US" sz="1050" b="1" spc="15" dirty="0" smtClean="0">
                <a:solidFill>
                  <a:srgbClr val="151616"/>
                </a:solidFill>
                <a:latin typeface="Cambria"/>
                <a:cs typeface="Cambria"/>
              </a:rPr>
              <a:t> </a:t>
            </a:r>
            <a:r>
              <a:rPr lang="el-GR" sz="1050" b="1" spc="15" dirty="0" smtClean="0">
                <a:solidFill>
                  <a:srgbClr val="151616"/>
                </a:solidFill>
                <a:latin typeface="Cambria"/>
                <a:cs typeface="Cambria"/>
              </a:rPr>
              <a:t>Ήθη &amp; Έθιμα των ημερών». </a:t>
            </a:r>
            <a:r>
              <a:rPr lang="el-GR" sz="1350" b="1" spc="15" dirty="0" smtClean="0">
                <a:solidFill>
                  <a:srgbClr val="151616"/>
                </a:solidFill>
                <a:latin typeface="Cambria"/>
                <a:cs typeface="Cambria"/>
              </a:rPr>
              <a:t/>
            </a:r>
            <a:br>
              <a:rPr lang="el-GR" sz="1350" b="1" spc="15" dirty="0" smtClean="0">
                <a:solidFill>
                  <a:srgbClr val="151616"/>
                </a:solidFill>
                <a:latin typeface="Cambria"/>
                <a:cs typeface="Cambria"/>
              </a:rPr>
            </a:br>
            <a:endParaRPr sz="135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7550" y="1894459"/>
            <a:ext cx="3342640" cy="351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85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533" y="3511208"/>
            <a:ext cx="4029539" cy="1971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5150" y="1803400"/>
            <a:ext cx="5035550" cy="3305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16:30-16:40 Ελλάδα,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Κάλαντα Χριστουγέννων &amp; Πρωτοχρονιάς από την Παιδκή Χορωδία </a:t>
            </a:r>
            <a:b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 του Σωματείου της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Πνευματικής Κίνησης Βορ.Προαστίων (Π.Π.Κ.Κ.Β.Π). 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7528" y="5156200"/>
            <a:ext cx="5023172" cy="264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8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25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-18: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35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Αρμενία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, Τρεις Παραδοσιακοί χοροί από τον  Αρμενικό Πολιτιστικό &amp; Εκπαιδευτικό</a:t>
            </a:r>
            <a:b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  Σωματείο 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«Χαμασκάϊν». </a:t>
            </a:r>
            <a:r>
              <a:rPr sz="900" b="1" spc="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27633" y="3175000"/>
            <a:ext cx="4970517" cy="3305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-17:20-17:30 Ελλάδα,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Βυζαντινά  Κάλαντα από την Χορωδία </a:t>
            </a:r>
            <a:r>
              <a:rPr lang="el-GR" sz="900" b="1" dirty="0">
                <a:solidFill>
                  <a:srgbClr val="151616"/>
                </a:solidFill>
                <a:latin typeface="Cambria" pitchFamily="18" charset="0"/>
                <a:cs typeface="Arial"/>
              </a:rPr>
              <a:t>«Ύμνος &amp; Παράδοση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»</a:t>
            </a:r>
            <a:b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της Ένωσης  Μικρασιατικών  Μελισσίων.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45150" y="2413000"/>
            <a:ext cx="4982894" cy="1887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- 16:50-17:00 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Κύπρος,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Κυπριακά Κάλαντα &amp; Τραγούδια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.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57526" y="3784600"/>
            <a:ext cx="4953068" cy="15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-17:40-17:50 Ελλάδα,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Χοροί 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Hip-hop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από τη Σχολή Χορού της 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Π.Π.Κ.Κ.Β.Π. 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7522" y="4546600"/>
            <a:ext cx="5023178" cy="2668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latin typeface="Cambria" pitchFamily="18" charset="0"/>
                <a:cs typeface="Arial"/>
              </a:rPr>
              <a:t>-1</a:t>
            </a:r>
            <a:r>
              <a:rPr lang="en-US" sz="900" b="1" dirty="0" smtClean="0">
                <a:latin typeface="Cambria" pitchFamily="18" charset="0"/>
                <a:cs typeface="Arial"/>
              </a:rPr>
              <a:t>8</a:t>
            </a:r>
            <a:r>
              <a:rPr lang="el-GR" sz="900" b="1" dirty="0" smtClean="0">
                <a:latin typeface="Cambria" pitchFamily="18" charset="0"/>
                <a:cs typeface="Arial"/>
              </a:rPr>
              <a:t>:</a:t>
            </a:r>
            <a:r>
              <a:rPr lang="en-US" sz="900" b="1" dirty="0" smtClean="0">
                <a:latin typeface="Cambria" pitchFamily="18" charset="0"/>
                <a:cs typeface="Arial"/>
              </a:rPr>
              <a:t>0</a:t>
            </a:r>
            <a:r>
              <a:rPr lang="el-GR" sz="900" b="1" dirty="0" smtClean="0">
                <a:latin typeface="Cambria" pitchFamily="18" charset="0"/>
                <a:cs typeface="Arial"/>
              </a:rPr>
              <a:t>5- 1</a:t>
            </a:r>
            <a:r>
              <a:rPr lang="en-US" sz="900" b="1" dirty="0" smtClean="0">
                <a:latin typeface="Cambria" pitchFamily="18" charset="0"/>
                <a:cs typeface="Arial"/>
              </a:rPr>
              <a:t>8</a:t>
            </a:r>
            <a:r>
              <a:rPr lang="el-GR" sz="900" b="1" dirty="0" smtClean="0">
                <a:latin typeface="Cambria" pitchFamily="18" charset="0"/>
                <a:cs typeface="Arial"/>
              </a:rPr>
              <a:t>:1</a:t>
            </a:r>
            <a:r>
              <a:rPr lang="en-US" sz="900" b="1" dirty="0" smtClean="0">
                <a:latin typeface="Cambria" pitchFamily="18" charset="0"/>
                <a:cs typeface="Arial"/>
              </a:rPr>
              <a:t>5</a:t>
            </a:r>
            <a:r>
              <a:rPr lang="el-GR" sz="900" b="1" dirty="0" smtClean="0">
                <a:latin typeface="Cambria" pitchFamily="18" charset="0"/>
                <a:cs typeface="Arial"/>
              </a:rPr>
              <a:t> Ρουμανία, </a:t>
            </a:r>
            <a:r>
              <a:rPr lang="el-GR" sz="900" dirty="0" smtClean="0">
                <a:latin typeface="Cambria" pitchFamily="18" charset="0"/>
                <a:cs typeface="Arial"/>
              </a:rPr>
              <a:t>Παραδοσιακό Δρώμενο Κατσίκα, Αρκούδα &amp; Χριστουγεννιάτικο Τραγούδι </a:t>
            </a:r>
            <a:br>
              <a:rPr lang="el-GR" sz="900" dirty="0" smtClean="0">
                <a:latin typeface="Cambria" pitchFamily="18" charset="0"/>
                <a:cs typeface="Arial"/>
              </a:rPr>
            </a:br>
            <a:r>
              <a:rPr lang="el-GR" sz="900" dirty="0" smtClean="0">
                <a:latin typeface="Cambria" pitchFamily="18" charset="0"/>
                <a:cs typeface="Arial"/>
              </a:rPr>
              <a:t>                                                   </a:t>
            </a:r>
            <a:r>
              <a:rPr lang="en-US" sz="900" dirty="0" smtClean="0">
                <a:latin typeface="Cambria" pitchFamily="18" charset="0"/>
                <a:cs typeface="Arial"/>
              </a:rPr>
              <a:t> </a:t>
            </a:r>
            <a:r>
              <a:rPr lang="el-GR" sz="900" dirty="0" smtClean="0">
                <a:latin typeface="Cambria" pitchFamily="18" charset="0"/>
                <a:cs typeface="Arial"/>
              </a:rPr>
              <a:t>από το Σύλλογο </a:t>
            </a:r>
            <a:r>
              <a:rPr lang="el-GR" sz="900" b="1" dirty="0" smtClean="0">
                <a:latin typeface="Cambria" pitchFamily="18" charset="0"/>
                <a:cs typeface="Arial"/>
              </a:rPr>
              <a:t>«Αγ.Στέφανος ο Μέγας»</a:t>
            </a:r>
            <a:r>
              <a:rPr lang="el-GR" sz="900" b="1" spc="0" dirty="0" smtClean="0">
                <a:latin typeface="Cambria" pitchFamily="18" charset="0"/>
                <a:cs typeface="Arial"/>
              </a:rPr>
              <a:t>.</a:t>
            </a:r>
            <a:r>
              <a:rPr sz="900" b="1" spc="0" dirty="0" smtClean="0">
                <a:latin typeface="Cambria" pitchFamily="18" charset="0"/>
                <a:cs typeface="Arial"/>
              </a:rPr>
              <a:t> </a:t>
            </a:r>
            <a:endParaRPr sz="900" b="1" dirty="0">
              <a:latin typeface="Cambria" pitchFamily="18" charset="0"/>
              <a:cs typeface="Arial"/>
            </a:endParaRPr>
          </a:p>
          <a:p>
            <a:pPr>
              <a:lnSpc>
                <a:spcPts val="900"/>
              </a:lnSpc>
              <a:spcBef>
                <a:spcPts val="30"/>
              </a:spcBef>
              <a:buClr>
                <a:srgbClr val="151616"/>
              </a:buClr>
              <a:buFont typeface="Arial"/>
              <a:buChar char="-"/>
            </a:pPr>
            <a:endParaRPr lang="el-GR" sz="900" dirty="0" smtClean="0">
              <a:solidFill>
                <a:srgbClr val="FF0000"/>
              </a:solidFill>
            </a:endParaRPr>
          </a:p>
          <a:p>
            <a:pPr marL="82550" indent="-69850">
              <a:lnSpc>
                <a:spcPct val="100000"/>
              </a:lnSpc>
              <a:buClr>
                <a:srgbClr val="151616"/>
              </a:buClr>
              <a:buFont typeface="Arial"/>
              <a:buChar char="-"/>
              <a:tabLst>
                <a:tab pos="82550" algn="l"/>
              </a:tabLst>
            </a:pPr>
            <a:endParaRPr lang="el-GR" sz="900" dirty="0" smtClean="0">
              <a:solidFill>
                <a:srgbClr val="151616"/>
              </a:solidFill>
              <a:latin typeface="Arial"/>
              <a:cs typeface="Arial"/>
            </a:endParaRPr>
          </a:p>
          <a:p>
            <a:pPr marL="82550" indent="-69850">
              <a:lnSpc>
                <a:spcPct val="100000"/>
              </a:lnSpc>
              <a:buClr>
                <a:srgbClr val="151616"/>
              </a:buClr>
              <a:buFont typeface="Arial"/>
              <a:buChar char="-"/>
              <a:tabLst>
                <a:tab pos="82550" algn="l"/>
              </a:tabLst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7509" y="1574800"/>
            <a:ext cx="5023191" cy="2236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dirty="0" smtClean="0">
                <a:solidFill>
                  <a:srgbClr val="151616"/>
                </a:solidFill>
                <a:latin typeface="Cambria" panose="02040503050406030204" pitchFamily="18" charset="0"/>
                <a:cs typeface="Arial"/>
              </a:rPr>
              <a:t>-</a:t>
            </a:r>
            <a:r>
              <a:rPr sz="900" b="1" dirty="0" smtClean="0">
                <a:solidFill>
                  <a:srgbClr val="151616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16: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15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-16: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30 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Χαιρετισμοί –Παρουσίαση Προγράμματος.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</a:t>
            </a:r>
            <a:r>
              <a:rPr lang="el-GR" sz="900" dirty="0">
                <a:solidFill>
                  <a:srgbClr val="151616"/>
                </a:solidFill>
                <a:latin typeface="Cambria" pitchFamily="18" charset="0"/>
                <a:cs typeface="Arial"/>
              </a:rPr>
              <a:t/>
            </a:r>
            <a:br>
              <a:rPr lang="el-GR" sz="900" dirty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Arial"/>
                <a:cs typeface="Arial"/>
              </a:rPr>
              <a:t>  </a:t>
            </a:r>
            <a:r>
              <a:rPr lang="en-US" sz="900" b="1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endParaRPr sz="900" dirty="0">
              <a:latin typeface="Cambria" pitchFamily="18" charset="0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99700" y="6070600"/>
            <a:ext cx="1407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dirty="0" smtClean="0">
                <a:solidFill>
                  <a:srgbClr val="151616"/>
                </a:solidFill>
                <a:latin typeface="Cambria"/>
                <a:cs typeface="Cambria"/>
              </a:rPr>
              <a:t>  Αμαλία Πορτάλιου  </a:t>
            </a:r>
            <a:endParaRPr lang="el-GR" sz="1000" b="1" dirty="0"/>
          </a:p>
        </p:txBody>
      </p:sp>
      <p:sp>
        <p:nvSpPr>
          <p:cNvPr id="29" name="object 20"/>
          <p:cNvSpPr txBox="1"/>
          <p:nvPr/>
        </p:nvSpPr>
        <p:spPr>
          <a:xfrm>
            <a:off x="5657527" y="2946400"/>
            <a:ext cx="4331023" cy="231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-17:10-17:20 Γεωργία,</a:t>
            </a:r>
            <a:r>
              <a:rPr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Παραδοσιακοί Χοροί από το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Κέντρο Πολιτισμού Καυκάσου. 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31" name="object 21"/>
          <p:cNvSpPr txBox="1"/>
          <p:nvPr/>
        </p:nvSpPr>
        <p:spPr>
          <a:xfrm>
            <a:off x="5645150" y="4013200"/>
            <a:ext cx="5035550" cy="2749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buClr>
                <a:srgbClr val="151616"/>
              </a:buClr>
              <a:tabLst>
                <a:tab pos="82550" algn="l"/>
              </a:tabLst>
            </a:pP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17:50-18:00 Ελλάδα,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Παραδοσιακοί Χοροί Πελοπονήσου από το Εργαστήρι Παραδοσιακών Χορών</a:t>
            </a:r>
            <a:b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της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Π.Π.Κ.Κ.Β.Π</a:t>
            </a:r>
            <a:r>
              <a:rPr lang="el-GR" sz="900" b="1" dirty="0">
                <a:solidFill>
                  <a:srgbClr val="151616"/>
                </a:solidFill>
                <a:latin typeface="Cambria" pitchFamily="18" charset="0"/>
                <a:cs typeface="Arial"/>
              </a:rPr>
              <a:t>. </a:t>
            </a:r>
            <a:endParaRPr lang="el-GR" sz="900" b="1" dirty="0">
              <a:latin typeface="Cambria" pitchFamily="18" charset="0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.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34" name="object 21"/>
          <p:cNvSpPr txBox="1"/>
          <p:nvPr/>
        </p:nvSpPr>
        <p:spPr>
          <a:xfrm>
            <a:off x="5638800" y="5461000"/>
            <a:ext cx="5035550" cy="28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-18:35-18:45 Ελλάδα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, «Χοροθεατρική </a:t>
            </a:r>
            <a:r>
              <a:rPr lang="el-GR" sz="90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Προσέγγιση στο σήμερα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» από τη Σχολή </a:t>
            </a:r>
            <a:r>
              <a:rPr lang="el-GR" sz="90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Χορού 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/>
            </a:r>
            <a:b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της </a:t>
            </a:r>
            <a:r>
              <a:rPr lang="el-GR" sz="900" b="1" dirty="0">
                <a:solidFill>
                  <a:srgbClr val="151616"/>
                </a:solidFill>
                <a:latin typeface="Cambria" pitchFamily="18" charset="0"/>
                <a:cs typeface="Arial"/>
              </a:rPr>
              <a:t>Π.Π.Κ.Κ.Β.Π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spc="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. </a:t>
            </a:r>
            <a:endParaRPr sz="900" b="1" dirty="0">
              <a:latin typeface="Cambria" pitchFamily="18" charset="0"/>
              <a:cs typeface="Arial"/>
            </a:endParaRPr>
          </a:p>
          <a:p>
            <a:pPr>
              <a:lnSpc>
                <a:spcPts val="900"/>
              </a:lnSpc>
              <a:spcBef>
                <a:spcPts val="30"/>
              </a:spcBef>
              <a:buClr>
                <a:srgbClr val="151616"/>
              </a:buClr>
            </a:pPr>
            <a:r>
              <a:rPr lang="en-US" sz="900" dirty="0" smtClean="0"/>
              <a:t>                           </a:t>
            </a:r>
            <a:endParaRPr lang="el-GR" sz="900" dirty="0" smtClean="0"/>
          </a:p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5" name="object 21"/>
          <p:cNvSpPr txBox="1"/>
          <p:nvPr/>
        </p:nvSpPr>
        <p:spPr>
          <a:xfrm>
            <a:off x="5662601" y="3479800"/>
            <a:ext cx="4965442" cy="273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-17:30-17:40 Ουκρανία,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Χριστουγεννιάτικα Τραγούδια από το </a:t>
            </a:r>
            <a:r>
              <a:rPr lang="el-GR" sz="8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«Κέντρο Ενίσχυσης &amp; Προβολής της</a:t>
            </a:r>
            <a:br>
              <a:rPr lang="el-GR" sz="8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8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             Πολιτιστικής Κληρονομιάς Τρεμπίτα». </a:t>
            </a:r>
            <a:endParaRPr lang="el-GR" sz="800" b="1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  <p:sp>
        <p:nvSpPr>
          <p:cNvPr id="36" name="object 20"/>
          <p:cNvSpPr txBox="1"/>
          <p:nvPr/>
        </p:nvSpPr>
        <p:spPr>
          <a:xfrm>
            <a:off x="5809928" y="4623630"/>
            <a:ext cx="3873822" cy="227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200" b="1" u="sng" dirty="0">
              <a:latin typeface="Arial"/>
              <a:cs typeface="Arial"/>
            </a:endParaRPr>
          </a:p>
        </p:txBody>
      </p:sp>
      <p:sp>
        <p:nvSpPr>
          <p:cNvPr id="39" name="object 21"/>
          <p:cNvSpPr txBox="1"/>
          <p:nvPr/>
        </p:nvSpPr>
        <p:spPr>
          <a:xfrm>
            <a:off x="5645150" y="4318000"/>
            <a:ext cx="4965444" cy="2341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-18:00-18: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05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Σρι Λάνκα,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Χορός από τη Σχολή Παραδοσιακού χορού Σρι Λάνκα.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b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       </a:t>
            </a:r>
          </a:p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n-US" sz="900" dirty="0" smtClean="0"/>
              <a:t>   </a:t>
            </a:r>
            <a:endParaRPr lang="el-GR" sz="900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  <p:sp>
        <p:nvSpPr>
          <p:cNvPr id="41" name="object 21"/>
          <p:cNvSpPr txBox="1"/>
          <p:nvPr/>
        </p:nvSpPr>
        <p:spPr>
          <a:xfrm>
            <a:off x="5645150" y="5994400"/>
            <a:ext cx="4965444" cy="2627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-18:50-19:00  Βουλγαρία,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Παραδοσιακός Χαιρετισμός για τα Κάλαντα από το πολυφωνικό</a:t>
            </a:r>
            <a:b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         Συγκρότημα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«Ροντίνα». </a:t>
            </a:r>
            <a:endParaRPr lang="el-GR" sz="900" b="1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  <p:sp>
        <p:nvSpPr>
          <p:cNvPr id="43" name="object 21"/>
          <p:cNvSpPr txBox="1"/>
          <p:nvPr/>
        </p:nvSpPr>
        <p:spPr>
          <a:xfrm>
            <a:off x="5645150" y="6832600"/>
            <a:ext cx="5023172" cy="345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-19: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1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5-19: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2</a:t>
            </a:r>
            <a:r>
              <a:rPr lang="el-GR" sz="900" b="1" dirty="0">
                <a:solidFill>
                  <a:srgbClr val="151616"/>
                </a:solidFill>
                <a:latin typeface="Cambria" pitchFamily="18" charset="0"/>
                <a:cs typeface="Arial"/>
              </a:rPr>
              <a:t>5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Ελλάδα,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Παραδοσιακοί χοροί Δυτ.Θράκης από </a:t>
            </a:r>
            <a:r>
              <a:rPr lang="el-GR" sz="900" dirty="0">
                <a:solidFill>
                  <a:srgbClr val="151616"/>
                </a:solidFill>
                <a:latin typeface="Cambria" pitchFamily="18" charset="0"/>
                <a:cs typeface="Arial"/>
              </a:rPr>
              <a:t>το Εργαστήρι Παραδοσιακών Χορών</a:t>
            </a:r>
            <a:br>
              <a:rPr lang="el-GR" sz="900" dirty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dirty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της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</a:t>
            </a:r>
            <a:r>
              <a:rPr lang="el-GR" sz="800" b="1" dirty="0">
                <a:solidFill>
                  <a:srgbClr val="151616"/>
                </a:solidFill>
                <a:latin typeface="Cambria" pitchFamily="18" charset="0"/>
                <a:cs typeface="Arial"/>
              </a:rPr>
              <a:t>Π.Π.Κ.Κ.Β.Π. </a:t>
            </a:r>
            <a:endParaRPr lang="el-GR" sz="800" b="1" dirty="0">
              <a:latin typeface="Cambria" pitchFamily="18" charset="0"/>
              <a:cs typeface="Arial"/>
            </a:endParaRPr>
          </a:p>
          <a:p>
            <a:pPr marL="12700">
              <a:buClr>
                <a:srgbClr val="151616"/>
              </a:buClr>
              <a:tabLst>
                <a:tab pos="82550" algn="l"/>
              </a:tabLst>
            </a:pPr>
            <a:endParaRPr lang="el-GR" sz="800" b="1" dirty="0">
              <a:latin typeface="Cambria" pitchFamily="18" charset="0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endParaRPr lang="el-GR" sz="900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  <p:sp>
        <p:nvSpPr>
          <p:cNvPr id="44" name="object 21"/>
          <p:cNvSpPr txBox="1"/>
          <p:nvPr/>
        </p:nvSpPr>
        <p:spPr>
          <a:xfrm>
            <a:off x="5645150" y="7137400"/>
            <a:ext cx="4982894" cy="2925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-19: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2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5-20:00  Αντάμωμα Πολιτισμών  όλων των συμμετεχόντων κρατών,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Χασαποσέρβικο.</a:t>
            </a:r>
            <a:endParaRPr lang="el-GR" sz="900" dirty="0">
              <a:latin typeface="Cambria" pitchFamily="18" charset="0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endParaRPr lang="el-GR" sz="900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  <p:sp>
        <p:nvSpPr>
          <p:cNvPr id="45" name="object 17"/>
          <p:cNvSpPr txBox="1"/>
          <p:nvPr/>
        </p:nvSpPr>
        <p:spPr>
          <a:xfrm>
            <a:off x="5645150" y="2184400"/>
            <a:ext cx="5023172" cy="264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-16:40-16:50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Ρωσία,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Τρεις Χορογραφίες από το Χοροθέατρο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«Μπεριόσκα». </a:t>
            </a:r>
            <a:r>
              <a:rPr sz="900" b="1" spc="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endParaRPr sz="900" b="1" dirty="0">
              <a:latin typeface="Cambria" pitchFamily="18" charset="0"/>
              <a:cs typeface="Arial"/>
            </a:endParaRPr>
          </a:p>
        </p:txBody>
      </p:sp>
      <p:sp>
        <p:nvSpPr>
          <p:cNvPr id="46" name="object 21"/>
          <p:cNvSpPr txBox="1"/>
          <p:nvPr/>
        </p:nvSpPr>
        <p:spPr>
          <a:xfrm>
            <a:off x="5645150" y="2641600"/>
            <a:ext cx="5035550" cy="28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-17:00-17:10 Ελλάδα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, «Σουίτα </a:t>
            </a:r>
            <a:r>
              <a:rPr lang="el-GR" sz="90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Αρχαϊκών </a:t>
            </a:r>
            <a:r>
              <a:rPr lang="el-GR" sz="90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Χορών»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από τη Σχολή Χορού της 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Π.Π.Κ.Κ.Β.Π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800" b="1" spc="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. </a:t>
            </a:r>
            <a:endParaRPr sz="800" b="1" dirty="0">
              <a:latin typeface="Cambria" pitchFamily="18" charset="0"/>
              <a:cs typeface="Arial"/>
            </a:endParaRPr>
          </a:p>
          <a:p>
            <a:pPr>
              <a:lnSpc>
                <a:spcPts val="900"/>
              </a:lnSpc>
              <a:spcBef>
                <a:spcPts val="30"/>
              </a:spcBef>
              <a:buClr>
                <a:srgbClr val="151616"/>
              </a:buClr>
            </a:pPr>
            <a:r>
              <a:rPr lang="en-US" sz="900" dirty="0" smtClean="0"/>
              <a:t>                        </a:t>
            </a:r>
            <a:endParaRPr lang="el-GR" sz="900" dirty="0" smtClean="0"/>
          </a:p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dirty="0" smtClean="0">
                <a:solidFill>
                  <a:srgbClr val="151616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7" name="object 21"/>
          <p:cNvSpPr txBox="1"/>
          <p:nvPr/>
        </p:nvSpPr>
        <p:spPr>
          <a:xfrm>
            <a:off x="5657508" y="4851400"/>
            <a:ext cx="5010814" cy="2803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latin typeface="Cambria" pitchFamily="18" charset="0"/>
                <a:cs typeface="Arial"/>
              </a:rPr>
              <a:t>-1</a:t>
            </a:r>
            <a:r>
              <a:rPr lang="en-US" sz="900" b="1" dirty="0" smtClean="0">
                <a:latin typeface="Cambria" pitchFamily="18" charset="0"/>
                <a:cs typeface="Arial"/>
              </a:rPr>
              <a:t>8</a:t>
            </a:r>
            <a:r>
              <a:rPr lang="el-GR" sz="900" b="1" dirty="0" smtClean="0">
                <a:latin typeface="Cambria" pitchFamily="18" charset="0"/>
                <a:cs typeface="Arial"/>
              </a:rPr>
              <a:t>:</a:t>
            </a:r>
            <a:r>
              <a:rPr lang="el-GR" sz="900" b="1" dirty="0">
                <a:latin typeface="Cambria" pitchFamily="18" charset="0"/>
                <a:cs typeface="Arial"/>
              </a:rPr>
              <a:t>1</a:t>
            </a:r>
            <a:r>
              <a:rPr lang="en-US" sz="900" b="1" dirty="0" smtClean="0">
                <a:latin typeface="Cambria" pitchFamily="18" charset="0"/>
                <a:cs typeface="Arial"/>
              </a:rPr>
              <a:t>5</a:t>
            </a:r>
            <a:r>
              <a:rPr lang="el-GR" sz="900" b="1" dirty="0" smtClean="0">
                <a:latin typeface="Cambria" pitchFamily="18" charset="0"/>
                <a:cs typeface="Arial"/>
              </a:rPr>
              <a:t>- 1</a:t>
            </a:r>
            <a:r>
              <a:rPr lang="en-US" sz="900" b="1" dirty="0" smtClean="0">
                <a:latin typeface="Cambria" pitchFamily="18" charset="0"/>
                <a:cs typeface="Arial"/>
              </a:rPr>
              <a:t>8</a:t>
            </a:r>
            <a:r>
              <a:rPr lang="el-GR" sz="900" b="1" dirty="0" smtClean="0">
                <a:latin typeface="Cambria" pitchFamily="18" charset="0"/>
                <a:cs typeface="Arial"/>
              </a:rPr>
              <a:t>:</a:t>
            </a:r>
            <a:r>
              <a:rPr lang="el-GR" sz="900" b="1" dirty="0">
                <a:latin typeface="Cambria" pitchFamily="18" charset="0"/>
                <a:cs typeface="Arial"/>
              </a:rPr>
              <a:t>2</a:t>
            </a:r>
            <a:r>
              <a:rPr lang="en-US" sz="900" b="1" dirty="0" smtClean="0">
                <a:latin typeface="Cambria" pitchFamily="18" charset="0"/>
                <a:cs typeface="Arial"/>
              </a:rPr>
              <a:t>5</a:t>
            </a:r>
            <a:r>
              <a:rPr lang="el-GR" sz="900" b="1" dirty="0" smtClean="0">
                <a:latin typeface="Cambria" pitchFamily="18" charset="0"/>
                <a:cs typeface="Arial"/>
              </a:rPr>
              <a:t> Φιλιππίνες, </a:t>
            </a:r>
            <a:r>
              <a:rPr lang="el-GR" sz="900" dirty="0" smtClean="0">
                <a:latin typeface="Cambria" pitchFamily="18" charset="0"/>
                <a:cs typeface="Arial"/>
              </a:rPr>
              <a:t>Τραγούδι από τη Χορωδία &amp;  ένας χορός από το </a:t>
            </a:r>
            <a:r>
              <a:rPr lang="el-GR" sz="900" b="1" dirty="0" smtClean="0">
                <a:latin typeface="Cambria" pitchFamily="18" charset="0"/>
                <a:cs typeface="Arial"/>
              </a:rPr>
              <a:t>Φιλιππινέζικο σχολείο</a:t>
            </a:r>
            <a:br>
              <a:rPr lang="el-GR" sz="900" b="1" dirty="0" smtClean="0">
                <a:latin typeface="Cambria" pitchFamily="18" charset="0"/>
                <a:cs typeface="Arial"/>
              </a:rPr>
            </a:br>
            <a:r>
              <a:rPr lang="el-GR" sz="900" b="1" dirty="0" smtClean="0">
                <a:latin typeface="Cambria" pitchFamily="18" charset="0"/>
                <a:cs typeface="Arial"/>
              </a:rPr>
              <a:t>                                                       στην Ελλάδα</a:t>
            </a:r>
            <a:r>
              <a:rPr lang="el-GR" sz="900" b="1" spc="0" dirty="0" smtClean="0">
                <a:latin typeface="Cambria" pitchFamily="18" charset="0"/>
                <a:cs typeface="Arial"/>
              </a:rPr>
              <a:t>.</a:t>
            </a:r>
            <a:endParaRPr lang="en-US" sz="900" b="1" spc="0" dirty="0" smtClean="0">
              <a:latin typeface="Cambria" pitchFamily="18" charset="0"/>
              <a:cs typeface="Arial"/>
            </a:endParaRPr>
          </a:p>
          <a:p>
            <a:pPr>
              <a:lnSpc>
                <a:spcPts val="900"/>
              </a:lnSpc>
              <a:spcBef>
                <a:spcPts val="30"/>
              </a:spcBef>
              <a:buClr>
                <a:srgbClr val="151616"/>
              </a:buClr>
              <a:buFont typeface="Arial"/>
              <a:buChar char="-"/>
            </a:pPr>
            <a:endParaRPr lang="el-GR" sz="900" dirty="0" smtClean="0">
              <a:solidFill>
                <a:srgbClr val="FF0000"/>
              </a:solidFill>
            </a:endParaRPr>
          </a:p>
          <a:p>
            <a:pPr>
              <a:lnSpc>
                <a:spcPts val="900"/>
              </a:lnSpc>
              <a:spcBef>
                <a:spcPts val="30"/>
              </a:spcBef>
              <a:buClr>
                <a:srgbClr val="151616"/>
              </a:buClr>
              <a:buFont typeface="Arial"/>
              <a:buChar char="-"/>
            </a:pPr>
            <a:endParaRPr lang="el-GR" sz="900" dirty="0">
              <a:solidFill>
                <a:srgbClr val="FF0000"/>
              </a:solidFill>
            </a:endParaRPr>
          </a:p>
        </p:txBody>
      </p:sp>
      <p:sp>
        <p:nvSpPr>
          <p:cNvPr id="48" name="object 21"/>
          <p:cNvSpPr txBox="1"/>
          <p:nvPr/>
        </p:nvSpPr>
        <p:spPr>
          <a:xfrm>
            <a:off x="5645150" y="5765800"/>
            <a:ext cx="4965444" cy="2341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>
                <a:solidFill>
                  <a:srgbClr val="151616"/>
                </a:solidFill>
                <a:latin typeface="Cambria" pitchFamily="18" charset="0"/>
                <a:cs typeface="Arial"/>
              </a:rPr>
              <a:t>-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18:45-18:50 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Σρι Λάνκα,</a:t>
            </a:r>
            <a:r>
              <a:rPr lang="el-GR" sz="900" dirty="0">
                <a:solidFill>
                  <a:srgbClr val="151616"/>
                </a:solidFill>
                <a:latin typeface="Cambria" pitchFamily="18" charset="0"/>
                <a:cs typeface="Arial"/>
              </a:rPr>
              <a:t> Χορός από τη Σχολή Παραδοσιακού χορού Σρι Λάνκα.</a:t>
            </a:r>
            <a:r>
              <a:rPr lang="en-US" sz="900" dirty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br>
              <a:rPr lang="en-US" sz="900" dirty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b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      </a:t>
            </a:r>
          </a:p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n-US" sz="900" dirty="0" smtClean="0"/>
              <a:t> </a:t>
            </a:r>
            <a:endParaRPr lang="el-GR" sz="900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  <p:sp>
        <p:nvSpPr>
          <p:cNvPr id="37" name="object 21"/>
          <p:cNvSpPr txBox="1"/>
          <p:nvPr/>
        </p:nvSpPr>
        <p:spPr>
          <a:xfrm>
            <a:off x="5645150" y="6257132"/>
            <a:ext cx="5035550" cy="2676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-19:00-19:10 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Κούβα,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Δύο χοροί (Κουβανέζικο </a:t>
            </a:r>
            <a:r>
              <a:rPr lang="en-US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Animation)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από τον 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Omar el Cuba.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endParaRPr lang="el-GR" sz="900" b="1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  <p:sp>
        <p:nvSpPr>
          <p:cNvPr id="38" name="object 21"/>
          <p:cNvSpPr txBox="1"/>
          <p:nvPr/>
        </p:nvSpPr>
        <p:spPr>
          <a:xfrm>
            <a:off x="5645150" y="6524756"/>
            <a:ext cx="5023172" cy="2821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buClr>
                <a:srgbClr val="151616"/>
              </a:buClr>
              <a:tabLst>
                <a:tab pos="82550" algn="l"/>
              </a:tabLst>
            </a:pP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-19:10-19:15 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Ουκρανία, </a:t>
            </a:r>
            <a: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Δύο τραγούδια  από το Σαββατιανό σχολείο του Συλλόγου </a:t>
            </a:r>
            <a:br>
              <a:rPr lang="el-GR" sz="900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</a:b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                                                  «Ελληνοουκρανική Σκέψη»</a:t>
            </a:r>
            <a:r>
              <a:rPr lang="en-US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.</a:t>
            </a:r>
            <a:r>
              <a:rPr lang="el-GR" sz="900" b="1" dirty="0" smtClean="0">
                <a:solidFill>
                  <a:srgbClr val="151616"/>
                </a:solidFill>
                <a:latin typeface="Cambria" pitchFamily="18" charset="0"/>
                <a:cs typeface="Arial"/>
              </a:rPr>
              <a:t> </a:t>
            </a:r>
            <a:endParaRPr lang="el-GR" sz="900" b="1" dirty="0" smtClean="0">
              <a:solidFill>
                <a:srgbClr val="15161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84be34d1bd734f39f8ad04d243ff3ab9314bc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3C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456</Words>
  <Application>Microsoft Office PowerPoint</Application>
  <PresentationFormat>Custom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 &amp; ΠΡΟΣΚΛΗΣΗ 22-12-12 Α</dc:title>
  <dc:creator>tassos</dc:creator>
  <cp:lastModifiedBy>Vivi</cp:lastModifiedBy>
  <cp:revision>65</cp:revision>
  <cp:lastPrinted>2014-12-16T13:13:44Z</cp:lastPrinted>
  <dcterms:created xsi:type="dcterms:W3CDTF">2013-11-27T10:55:36Z</dcterms:created>
  <dcterms:modified xsi:type="dcterms:W3CDTF">2014-12-18T17:38:27Z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2012-12-11T00:00:00Z</vt:filetime>
  </property>
  <property fmtid="{D5CDD505-2E9C-101B-9397-08002B2CF9AE}" pid="3" name="LastSaved">
    <vt:filetime>2013-11-27T00:00:00Z</vt:filetime>
  </property>
</Properties>
</file>