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>
  <p:sldMasterIdLst>
    <p:sldMasterId id="2147483734" r:id="rId1"/>
  </p:sldMasterIdLst>
  <p:notesMasterIdLst>
    <p:notesMasterId r:id="rId4"/>
  </p:notesMasterIdLst>
  <p:sldIdLst>
    <p:sldId id="256" r:id="rId2"/>
    <p:sldId id="257" r:id="rId3"/>
  </p:sldIdLst>
  <p:sldSz cx="9906000" cy="6858000" type="A4"/>
  <p:notesSz cx="9929813" cy="6799263"/>
  <p:custDataLst>
    <p:tags r:id="rId5"/>
  </p:custDataLst>
  <p:defaultTextStyle>
    <a:defPPr>
      <a:defRPr lang="el-GR"/>
    </a:defPPr>
    <a:lvl1pPr marL="0" algn="l" defTabSz="83987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38" algn="l" defTabSz="83987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76" algn="l" defTabSz="83987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815" algn="l" defTabSz="83987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753" algn="l" defTabSz="83987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691" algn="l" defTabSz="83987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629" algn="l" defTabSz="83987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567" algn="l" defTabSz="83987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506" algn="l" defTabSz="83987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120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68453" autoAdjust="0"/>
  </p:normalViewPr>
  <p:slideViewPr>
    <p:cSldViewPr>
      <p:cViewPr varScale="1">
        <p:scale>
          <a:sx n="87" d="100"/>
          <a:sy n="87" d="100"/>
        </p:scale>
        <p:origin x="2730" y="108"/>
      </p:cViewPr>
      <p:guideLst>
        <p:guide pos="3120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713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4513" y="0"/>
            <a:ext cx="4303712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51DA5E-5BA7-4283-B3BE-D4880987E02E}" type="datetimeFigureOut">
              <a:rPr lang="el-GR" smtClean="0"/>
              <a:t>12/6/2015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08350" y="849313"/>
            <a:ext cx="3314700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3775" y="3271838"/>
            <a:ext cx="7943850" cy="26781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7950"/>
            <a:ext cx="4303713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4513" y="6457950"/>
            <a:ext cx="4303712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C83891-04CF-467E-A01A-9F76298EF9B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69675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39876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1pPr>
    <a:lvl2pPr marL="419938" algn="l" defTabSz="839876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2pPr>
    <a:lvl3pPr marL="839876" algn="l" defTabSz="839876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3pPr>
    <a:lvl4pPr marL="1259815" algn="l" defTabSz="839876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4pPr>
    <a:lvl5pPr marL="1679753" algn="l" defTabSz="839876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5pPr>
    <a:lvl6pPr marL="2099691" algn="l" defTabSz="839876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6pPr>
    <a:lvl7pPr marL="2519629" algn="l" defTabSz="839876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7pPr>
    <a:lvl8pPr marL="2939567" algn="l" defTabSz="839876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8pPr>
    <a:lvl9pPr marL="3359506" algn="l" defTabSz="839876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83891-04CF-467E-A01A-9F76298EF9BF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47521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8350" y="849313"/>
            <a:ext cx="3314700" cy="22955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83891-04CF-467E-A01A-9F76298EF9BF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58509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04284" y="2514601"/>
            <a:ext cx="715048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04284" y="4777381"/>
            <a:ext cx="715048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371B8-5C44-428E-AB7F-7DF42F78ACDC}" type="datetime1">
              <a:rPr lang="en-US" smtClean="0"/>
              <a:t>6/12/2015</a:t>
            </a:fld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8"/>
          <p:cNvSpPr/>
          <p:nvPr/>
        </p:nvSpPr>
        <p:spPr bwMode="auto">
          <a:xfrm>
            <a:off x="-34362" y="4321159"/>
            <a:ext cx="1511762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8612" y="4529542"/>
            <a:ext cx="633726" cy="365125"/>
          </a:xfrm>
        </p:spPr>
        <p:txBody>
          <a:bodyPr/>
          <a:lstStyle/>
          <a:p>
            <a:fld id="{B6F15528-21DE-4FAA-801E-634DDDAF4B2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53845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4284" y="609600"/>
            <a:ext cx="7141317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4284" y="4354046"/>
            <a:ext cx="7141317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F351F-53B1-3B4C-8CD4-15B0457E8E3F}" type="datetimeFigureOut">
              <a:rPr lang="en-US" smtClean="0"/>
              <a:t>6/12/2015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3" y="3166528"/>
            <a:ext cx="147155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3830" y="3244141"/>
            <a:ext cx="633726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049056"/>
      </p:ext>
    </p:extLst>
  </p:cSld>
  <p:clrMapOvr>
    <a:masterClrMapping/>
  </p:clrMapOvr>
  <p:hf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0467" y="609600"/>
            <a:ext cx="6618719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617303" y="3505200"/>
            <a:ext cx="6125045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4284" y="4354046"/>
            <a:ext cx="7141317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1E8F6-4F69-E448-82E4-3FF8C30628E4}" type="datetimeFigureOut">
              <a:rPr lang="en-US" smtClean="0"/>
              <a:t>6/12/2015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63" y="3166528"/>
            <a:ext cx="147155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3830" y="3244141"/>
            <a:ext cx="633726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959010" y="648005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850328" y="2905306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32745207"/>
      </p:ext>
    </p:extLst>
  </p:cSld>
  <p:clrMapOvr>
    <a:masterClrMapping/>
  </p:clrMapOvr>
  <p:hf sldNum="0"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4284" y="2438402"/>
            <a:ext cx="7141317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4284" y="5181600"/>
            <a:ext cx="7141317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0BAD4-EC93-8B4C-97AE-9AB5F3271B19}" type="datetimeFigureOut">
              <a:rPr lang="en-US" smtClean="0"/>
              <a:t>6/12/2015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63" y="4910661"/>
            <a:ext cx="147155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53830" y="4983089"/>
            <a:ext cx="633726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63556"/>
      </p:ext>
    </p:extLst>
  </p:cSld>
  <p:clrMapOvr>
    <a:masterClrMapping/>
  </p:clrMapOvr>
  <p:hf sldNum="0"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370467" y="609600"/>
            <a:ext cx="6618719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104283" y="4343400"/>
            <a:ext cx="72456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4283" y="5181600"/>
            <a:ext cx="72456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9050E-E079-6441-81E7-806D30677343}" type="datetimeFigureOut">
              <a:rPr lang="en-US" smtClean="0"/>
              <a:t>6/12/2015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63" y="4910661"/>
            <a:ext cx="147155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53830" y="4983089"/>
            <a:ext cx="633726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959010" y="648005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850328" y="2905306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69904614"/>
      </p:ext>
    </p:extLst>
  </p:cSld>
  <p:clrMapOvr>
    <a:masterClrMapping/>
  </p:clrMapOvr>
  <p:hf sldNum="0"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4284" y="627407"/>
            <a:ext cx="7141316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104284" y="4343400"/>
            <a:ext cx="7141317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4284" y="5181600"/>
            <a:ext cx="7141317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30AF-FFB7-DE42-B481-AAC2589869DA}" type="datetimeFigureOut">
              <a:rPr lang="en-US" smtClean="0"/>
              <a:t>6/12/2015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3" y="4910661"/>
            <a:ext cx="147155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53830" y="4983089"/>
            <a:ext cx="633726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484839"/>
      </p:ext>
    </p:extLst>
  </p:cSld>
  <p:clrMapOvr>
    <a:masterClrMapping/>
  </p:clrMapOvr>
  <p:hf sldNum="0"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A7C16-FAF2-2C41-B697-563997C522AD}" type="datetimeFigureOut">
              <a:rPr lang="en-US" smtClean="0"/>
              <a:t>6/12/2015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3" y="711194"/>
            <a:ext cx="147155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747838"/>
      </p:ext>
    </p:extLst>
  </p:cSld>
  <p:clrMapOvr>
    <a:masterClrMapping/>
  </p:clrMapOvr>
  <p:hf sldNum="0" hdr="0" ft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1746" y="627407"/>
            <a:ext cx="1794143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04284" y="627407"/>
            <a:ext cx="5109377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D9EA-0687-604F-B97A-763B6765DF9F}" type="datetimeFigureOut">
              <a:rPr lang="en-US" smtClean="0"/>
              <a:t>6/12/2015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3" y="711194"/>
            <a:ext cx="147155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897541"/>
      </p:ext>
    </p:extLst>
  </p:cSld>
  <p:clrMapOvr>
    <a:masterClrMapping/>
  </p:clrMapOvr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302" y="624110"/>
            <a:ext cx="71382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4284" y="2133600"/>
            <a:ext cx="7141317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8B943-FCF7-4BA0-A4BB-55FF39C3CF32}" type="datetime1">
              <a:rPr lang="en-US" smtClean="0"/>
              <a:t>6/12/2015</a:t>
            </a:fld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3" y="711194"/>
            <a:ext cx="147155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65076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4284" y="2074562"/>
            <a:ext cx="7141317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4284" y="3581400"/>
            <a:ext cx="7141317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9B27-4D02-2940-AED5-BC8F2B3B1507}" type="datetimeFigureOut">
              <a:rPr lang="en-US" smtClean="0"/>
              <a:t>6/12/2015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63" y="3166528"/>
            <a:ext cx="147155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3830" y="3244141"/>
            <a:ext cx="633726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971155"/>
      </p:ext>
    </p:extLst>
  </p:cSld>
  <p:clrMapOvr>
    <a:masterClrMapping/>
  </p:clrMapOvr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04285" y="2136707"/>
            <a:ext cx="3463992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82083" y="2136707"/>
            <a:ext cx="3463517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F3F01-A074-420A-B28B-188A8A694224}" type="datetime1">
              <a:rPr lang="en-US" smtClean="0"/>
              <a:t>6/12/2015</a:t>
            </a:fld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63" y="711194"/>
            <a:ext cx="147155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3830" y="787784"/>
            <a:ext cx="633726" cy="365125"/>
          </a:xfrm>
        </p:spPr>
        <p:txBody>
          <a:bodyPr/>
          <a:lstStyle/>
          <a:p>
            <a:fld id="{B6F15528-21DE-4FAA-801E-634DDDAF4B2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63631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4131" y="2226626"/>
            <a:ext cx="311414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04283" y="2802889"/>
            <a:ext cx="3463993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7501" y="2223398"/>
            <a:ext cx="31126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78191" y="2799661"/>
            <a:ext cx="3461987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F403-9584-1749-B6AB-5E1C5F94527C}" type="datetimeFigureOut">
              <a:rPr lang="en-US" smtClean="0"/>
              <a:t>6/12/2015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63" y="711194"/>
            <a:ext cx="147155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3830" y="787784"/>
            <a:ext cx="633726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924216"/>
      </p:ext>
    </p:extLst>
  </p:cSld>
  <p:clrMapOvr>
    <a:masterClrMapping/>
  </p:clrMapOvr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300" y="624110"/>
            <a:ext cx="71383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D33D9-23EA-4C33-9CA7-9C7BC542DADD}" type="datetime1">
              <a:rPr lang="en-US" smtClean="0"/>
              <a:t>6/12/2015</a:t>
            </a:fld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63" y="711194"/>
            <a:ext cx="147155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96489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BCEA8-0DAD-486D-AC08-46938B961A48}" type="datetime1">
              <a:rPr lang="en-US" smtClean="0"/>
              <a:t>6/12/2015</a:t>
            </a:fld>
            <a:endParaRPr lang="en-US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63" y="711194"/>
            <a:ext cx="147155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86252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4283" y="446088"/>
            <a:ext cx="2848716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8785" y="446090"/>
            <a:ext cx="4106815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4283" y="1598613"/>
            <a:ext cx="2848716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B8CB6-48D8-4E47-B0D3-B56230F429D0}" type="datetimeFigureOut">
              <a:rPr lang="en-US" smtClean="0"/>
              <a:t>6/12/2015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3" y="711194"/>
            <a:ext cx="147155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617345"/>
      </p:ext>
    </p:extLst>
  </p:cSld>
  <p:clrMapOvr>
    <a:masterClrMapping/>
  </p:clrMapOvr>
  <p:hf sldNum="0"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4284" y="4800600"/>
            <a:ext cx="714131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04284" y="634965"/>
            <a:ext cx="7141317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4284" y="5367338"/>
            <a:ext cx="7141317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16D3-DCE8-CC45-8106-AE5DFCD073F9}" type="datetimeFigureOut">
              <a:rPr lang="en-US" smtClean="0"/>
              <a:t>6/12/2015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3" y="4910661"/>
            <a:ext cx="147155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53830" y="4983089"/>
            <a:ext cx="633726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036883"/>
      </p:ext>
    </p:extLst>
  </p:cSld>
  <p:clrMapOvr>
    <a:masterClrMapping/>
  </p:clrMapOvr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21463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2123" y="285"/>
            <a:ext cx="2114961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9812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7300" y="624110"/>
            <a:ext cx="71383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4284" y="2133600"/>
            <a:ext cx="7141317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20100" y="6135090"/>
            <a:ext cx="830245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FFFB4-400D-1240-AB24-6F86C96D4DFB}" type="datetimeFigureOut">
              <a:rPr lang="en-US" smtClean="0"/>
              <a:t>6/12/2015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04283" y="6135810"/>
            <a:ext cx="6192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53830" y="787784"/>
            <a:ext cx="6337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553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  <p:sldLayoutId id="2147483747" r:id="rId13"/>
    <p:sldLayoutId id="2147483748" r:id="rId14"/>
    <p:sldLayoutId id="2147483749" r:id="rId15"/>
    <p:sldLayoutId id="2147483750" r:id="rId16"/>
  </p:sldLayoutIdLst>
  <p:hf sldNum="0" hdr="0" ft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3" Type="http://schemas.openxmlformats.org/officeDocument/2006/relationships/hyperlink" Target="mailto:info@pkvp.melission.gr" TargetMode="External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image" Target="../media/image1.png"/><Relationship Id="rId10" Type="http://schemas.openxmlformats.org/officeDocument/2006/relationships/image" Target="../media/image6.jpeg"/><Relationship Id="rId4" Type="http://schemas.openxmlformats.org/officeDocument/2006/relationships/hyperlink" Target="mailto:pkvpinfo@gmail.com" TargetMode="External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5915" y="5943600"/>
            <a:ext cx="4479885" cy="87675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l-GR" sz="1200" b="1" dirty="0" smtClean="0">
                <a:solidFill>
                  <a:srgbClr val="151616"/>
                </a:solidFill>
                <a:latin typeface="Cambria"/>
                <a:cs typeface="Cambria"/>
              </a:rPr>
              <a:t>Πνευματική, Πολιτιστική &amp; Κοινωνική Κίνηση Βορείων Προαστίων </a:t>
            </a:r>
            <a:r>
              <a:rPr lang="el-GR" sz="1000" b="1" dirty="0" smtClean="0">
                <a:solidFill>
                  <a:srgbClr val="151616"/>
                </a:solidFill>
                <a:latin typeface="Cambria"/>
                <a:cs typeface="Cambria"/>
              </a:rPr>
              <a:t/>
            </a:r>
            <a:br>
              <a:rPr lang="el-GR" sz="1000" b="1" dirty="0" smtClean="0">
                <a:solidFill>
                  <a:srgbClr val="151616"/>
                </a:solidFill>
                <a:latin typeface="Cambria"/>
                <a:cs typeface="Cambria"/>
              </a:rPr>
            </a:br>
            <a:r>
              <a:rPr lang="el-GR" sz="1000" b="1" dirty="0" smtClean="0">
                <a:solidFill>
                  <a:srgbClr val="151616"/>
                </a:solidFill>
                <a:latin typeface="Cambria"/>
                <a:cs typeface="Cambria"/>
              </a:rPr>
              <a:t> Οδυσσέα Ανδρούτσου 4, 15127 Μελίσσια Δήμου Πεντέλης </a:t>
            </a:r>
            <a:r>
              <a:rPr sz="800" dirty="0" smtClean="0">
                <a:solidFill>
                  <a:srgbClr val="151616"/>
                </a:solidFill>
                <a:latin typeface="Cambria"/>
                <a:cs typeface="Cambria"/>
              </a:rPr>
              <a:t> </a:t>
            </a:r>
            <a:r>
              <a:rPr lang="en-US" sz="800" dirty="0">
                <a:solidFill>
                  <a:srgbClr val="151616"/>
                </a:solidFill>
                <a:latin typeface="Cambria"/>
                <a:cs typeface="Cambria"/>
              </a:rPr>
              <a:t/>
            </a:r>
            <a:br>
              <a:rPr lang="en-US" sz="800" dirty="0">
                <a:solidFill>
                  <a:srgbClr val="151616"/>
                </a:solidFill>
                <a:latin typeface="Cambria"/>
                <a:cs typeface="Cambria"/>
              </a:rPr>
            </a:br>
            <a:r>
              <a:rPr sz="800" spc="-40" dirty="0">
                <a:solidFill>
                  <a:srgbClr val="151616"/>
                </a:solidFill>
                <a:latin typeface="Cambria"/>
                <a:cs typeface="Cambria"/>
              </a:rPr>
              <a:t>Τ</a:t>
            </a:r>
            <a:r>
              <a:rPr sz="800" dirty="0">
                <a:solidFill>
                  <a:srgbClr val="151616"/>
                </a:solidFill>
                <a:latin typeface="Cambria"/>
                <a:cs typeface="Cambria"/>
              </a:rPr>
              <a:t>ηλ.:21</a:t>
            </a:r>
            <a:r>
              <a:rPr lang="el-GR" sz="800" dirty="0">
                <a:solidFill>
                  <a:srgbClr val="151616"/>
                </a:solidFill>
                <a:latin typeface="Cambria"/>
                <a:cs typeface="Cambria"/>
              </a:rPr>
              <a:t>3</a:t>
            </a:r>
            <a:r>
              <a:rPr sz="800" dirty="0">
                <a:solidFill>
                  <a:srgbClr val="151616"/>
                </a:solidFill>
                <a:latin typeface="Cambria"/>
                <a:cs typeface="Cambria"/>
              </a:rPr>
              <a:t> </a:t>
            </a:r>
            <a:r>
              <a:rPr lang="el-GR" sz="800" dirty="0">
                <a:solidFill>
                  <a:srgbClr val="151616"/>
                </a:solidFill>
                <a:latin typeface="Cambria"/>
                <a:cs typeface="Cambria"/>
              </a:rPr>
              <a:t>2012900</a:t>
            </a:r>
            <a:r>
              <a:rPr sz="800" dirty="0">
                <a:solidFill>
                  <a:srgbClr val="151616"/>
                </a:solidFill>
                <a:latin typeface="Cambria"/>
                <a:cs typeface="Cambria"/>
              </a:rPr>
              <a:t> , </a:t>
            </a:r>
            <a:r>
              <a:rPr sz="800" spc="-35" dirty="0">
                <a:solidFill>
                  <a:srgbClr val="151616"/>
                </a:solidFill>
                <a:latin typeface="Cambria"/>
                <a:cs typeface="Cambria"/>
              </a:rPr>
              <a:t>F</a:t>
            </a:r>
            <a:r>
              <a:rPr sz="800" dirty="0">
                <a:solidFill>
                  <a:srgbClr val="151616"/>
                </a:solidFill>
                <a:latin typeface="Cambria"/>
                <a:cs typeface="Cambria"/>
              </a:rPr>
              <a:t>ax:21</a:t>
            </a:r>
            <a:r>
              <a:rPr lang="el-GR" sz="800" dirty="0">
                <a:solidFill>
                  <a:srgbClr val="151616"/>
                </a:solidFill>
                <a:latin typeface="Cambria"/>
                <a:cs typeface="Cambria"/>
              </a:rPr>
              <a:t>0 2813 207</a:t>
            </a:r>
            <a:endParaRPr sz="800" dirty="0">
              <a:latin typeface="Cambria"/>
              <a:cs typeface="Cambria"/>
            </a:endParaRPr>
          </a:p>
          <a:p>
            <a:pPr algn="ctr">
              <a:lnSpc>
                <a:spcPts val="940"/>
              </a:lnSpc>
            </a:pPr>
            <a:r>
              <a:rPr sz="800" b="1" dirty="0">
                <a:solidFill>
                  <a:srgbClr val="151616"/>
                </a:solidFill>
                <a:latin typeface="Cambria"/>
                <a:cs typeface="Cambria"/>
              </a:rPr>
              <a:t>e-mail:</a:t>
            </a:r>
            <a:r>
              <a:rPr sz="800" b="1" spc="-5" dirty="0">
                <a:solidFill>
                  <a:srgbClr val="151616"/>
                </a:solidFill>
                <a:latin typeface="Cambria"/>
                <a:cs typeface="Cambria"/>
              </a:rPr>
              <a:t> </a:t>
            </a:r>
            <a:r>
              <a:rPr lang="en-US" sz="800" b="1" dirty="0" smtClean="0">
                <a:solidFill>
                  <a:srgbClr val="0093CB"/>
                </a:solidFill>
                <a:latin typeface="Cambria"/>
                <a:cs typeface="Cambria"/>
                <a:hlinkClick r:id="rId3"/>
              </a:rPr>
              <a:t>info@pkvp.melission.gr</a:t>
            </a:r>
            <a:r>
              <a:rPr sz="800" b="1" spc="-5" dirty="0" smtClean="0">
                <a:solidFill>
                  <a:srgbClr val="0093CB"/>
                </a:solidFill>
                <a:latin typeface="Cambria"/>
                <a:cs typeface="Cambria"/>
                <a:hlinkClick r:id="rId3"/>
              </a:rPr>
              <a:t> </a:t>
            </a:r>
            <a:r>
              <a:rPr sz="800" b="1" dirty="0" smtClean="0">
                <a:solidFill>
                  <a:srgbClr val="0093CB"/>
                </a:solidFill>
                <a:latin typeface="Cambria"/>
                <a:cs typeface="Cambria"/>
                <a:hlinkClick r:id="rId4"/>
              </a:rPr>
              <a:t>  </a:t>
            </a:r>
            <a:r>
              <a:rPr sz="800" b="1" dirty="0" smtClean="0">
                <a:solidFill>
                  <a:srgbClr val="151616"/>
                </a:solidFill>
                <a:latin typeface="Cambria"/>
                <a:cs typeface="Cambria"/>
              </a:rPr>
              <a:t>URL: </a:t>
            </a:r>
            <a:r>
              <a:rPr lang="en-US" sz="800" b="1" dirty="0" smtClean="0">
                <a:solidFill>
                  <a:srgbClr val="0093CB"/>
                </a:solidFill>
                <a:latin typeface="Cambria"/>
                <a:cs typeface="Cambria"/>
              </a:rPr>
              <a:t>pkvp.melission.gr </a:t>
            </a:r>
            <a:endParaRPr sz="800" dirty="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52998" y="4343400"/>
            <a:ext cx="4953001" cy="17526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ctr">
              <a:lnSpc>
                <a:spcPts val="1639"/>
              </a:lnSpc>
            </a:pPr>
            <a:endParaRPr lang="el-GR" sz="2000" b="1" dirty="0">
              <a:solidFill>
                <a:srgbClr val="151616"/>
              </a:solidFill>
              <a:latin typeface="Cambria"/>
              <a:cs typeface="Cambria"/>
            </a:endParaRPr>
          </a:p>
          <a:p>
            <a:pPr algn="ctr">
              <a:lnSpc>
                <a:spcPts val="1639"/>
              </a:lnSpc>
            </a:pPr>
            <a:r>
              <a:rPr lang="el-GR" sz="1800" b="1" dirty="0" smtClean="0">
                <a:solidFill>
                  <a:srgbClr val="151616"/>
                </a:solidFill>
                <a:latin typeface="Cambria"/>
                <a:cs typeface="Cambria"/>
              </a:rPr>
              <a:t>Πλατεία Ν.</a:t>
            </a:r>
            <a:r>
              <a:rPr lang="en-US" sz="1800" b="1" dirty="0" smtClean="0">
                <a:solidFill>
                  <a:srgbClr val="151616"/>
                </a:solidFill>
                <a:latin typeface="Cambria"/>
                <a:cs typeface="Cambria"/>
              </a:rPr>
              <a:t> </a:t>
            </a:r>
            <a:r>
              <a:rPr lang="el-GR" sz="1800" b="1" dirty="0" smtClean="0">
                <a:solidFill>
                  <a:srgbClr val="151616"/>
                </a:solidFill>
                <a:latin typeface="Cambria"/>
                <a:cs typeface="Cambria"/>
              </a:rPr>
              <a:t>Πεντέλης  </a:t>
            </a:r>
            <a:br>
              <a:rPr lang="el-GR" sz="1800" b="1" dirty="0" smtClean="0">
                <a:solidFill>
                  <a:srgbClr val="151616"/>
                </a:solidFill>
                <a:latin typeface="Cambria"/>
                <a:cs typeface="Cambria"/>
              </a:rPr>
            </a:br>
            <a:r>
              <a:rPr lang="el-GR" sz="1800" b="1" dirty="0" smtClean="0">
                <a:solidFill>
                  <a:srgbClr val="151616"/>
                </a:solidFill>
                <a:latin typeface="Cambria"/>
                <a:cs typeface="Cambria"/>
              </a:rPr>
              <a:t/>
            </a:r>
            <a:br>
              <a:rPr lang="el-GR" sz="1800" b="1" dirty="0" smtClean="0">
                <a:solidFill>
                  <a:srgbClr val="151616"/>
                </a:solidFill>
                <a:latin typeface="Cambria"/>
                <a:cs typeface="Cambria"/>
              </a:rPr>
            </a:br>
            <a:r>
              <a:rPr lang="el-GR" sz="1800" dirty="0" smtClean="0">
                <a:solidFill>
                  <a:srgbClr val="151616"/>
                </a:solidFill>
                <a:latin typeface="Cambria"/>
                <a:cs typeface="Cambria"/>
              </a:rPr>
              <a:t>Ηρώων Πολυτεχνείου 25-31 </a:t>
            </a:r>
            <a:br>
              <a:rPr lang="el-GR" sz="1800" dirty="0" smtClean="0">
                <a:solidFill>
                  <a:srgbClr val="151616"/>
                </a:solidFill>
                <a:latin typeface="Cambria"/>
                <a:cs typeface="Cambria"/>
              </a:rPr>
            </a:br>
            <a:endParaRPr lang="el-GR" sz="1800" dirty="0">
              <a:solidFill>
                <a:srgbClr val="151616"/>
              </a:solidFill>
              <a:latin typeface="Cambria"/>
              <a:cs typeface="Cambria"/>
            </a:endParaRPr>
          </a:p>
          <a:p>
            <a:pPr algn="ctr"/>
            <a:r>
              <a:rPr lang="el-GR" sz="1600" b="1" dirty="0" smtClean="0">
                <a:solidFill>
                  <a:srgbClr val="151616"/>
                </a:solidFill>
                <a:latin typeface="Cambria"/>
                <a:cs typeface="Cambria"/>
              </a:rPr>
              <a:t>Κυριακή  21 </a:t>
            </a:r>
            <a:r>
              <a:rPr lang="el-GR" sz="1400" b="1" dirty="0" smtClean="0">
                <a:solidFill>
                  <a:srgbClr val="151616"/>
                </a:solidFill>
                <a:latin typeface="Cambria"/>
                <a:cs typeface="Cambria"/>
              </a:rPr>
              <a:t>Ιουνίου 2015</a:t>
            </a:r>
            <a:br>
              <a:rPr lang="el-GR" sz="1400" b="1" dirty="0" smtClean="0">
                <a:solidFill>
                  <a:srgbClr val="151616"/>
                </a:solidFill>
                <a:latin typeface="Cambria"/>
                <a:cs typeface="Cambria"/>
              </a:rPr>
            </a:br>
            <a:endParaRPr lang="en-US" sz="1400" b="1" dirty="0">
              <a:solidFill>
                <a:srgbClr val="151616"/>
              </a:solidFill>
              <a:latin typeface="Cambria"/>
              <a:cs typeface="Cambria"/>
            </a:endParaRPr>
          </a:p>
          <a:p>
            <a:pPr algn="ctr"/>
            <a:r>
              <a:rPr lang="el-GR" sz="2000" b="1" dirty="0">
                <a:solidFill>
                  <a:srgbClr val="151616"/>
                </a:solidFill>
                <a:latin typeface="Cambria"/>
                <a:cs typeface="Cambria"/>
              </a:rPr>
              <a:t>Ώρα  20:30 </a:t>
            </a:r>
            <a:endParaRPr lang="el-GR" sz="2000" dirty="0">
              <a:latin typeface="Cambria"/>
              <a:cs typeface="Cambria"/>
            </a:endParaRPr>
          </a:p>
          <a:p>
            <a:pPr algn="ctr"/>
            <a:endParaRPr lang="el-GR" sz="2000" dirty="0">
              <a:latin typeface="Cambria"/>
              <a:cs typeface="Cambria"/>
            </a:endParaRPr>
          </a:p>
          <a:p>
            <a:pPr algn="ctr">
              <a:lnSpc>
                <a:spcPts val="1639"/>
              </a:lnSpc>
            </a:pPr>
            <a:endParaRPr sz="2000" dirty="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57800" y="1447800"/>
            <a:ext cx="4495800" cy="7594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ctr"/>
            <a:r>
              <a:rPr lang="el-GR" sz="3600" b="1" dirty="0" smtClean="0">
                <a:solidFill>
                  <a:srgbClr val="151616"/>
                </a:solidFill>
                <a:latin typeface="Cambria"/>
                <a:cs typeface="Cambria"/>
              </a:rPr>
              <a:t> </a:t>
            </a:r>
            <a:r>
              <a:rPr lang="el-GR" sz="400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Cambria"/>
                <a:cs typeface="Cambria"/>
              </a:rPr>
              <a:t>32</a:t>
            </a:r>
            <a:r>
              <a:rPr lang="el-GR" sz="4000" baseline="3000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Cambria"/>
                <a:cs typeface="Cambria"/>
              </a:rPr>
              <a:t>ο</a:t>
            </a:r>
            <a:r>
              <a:rPr lang="el-GR" sz="400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Cambria"/>
                <a:cs typeface="Cambria"/>
              </a:rPr>
              <a:t> Θέαμα Ακρόαμα</a:t>
            </a:r>
            <a:endParaRPr lang="el-GR" sz="400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sz="3600" dirty="0">
              <a:latin typeface="Cambria"/>
              <a:cs typeface="Cambria"/>
            </a:endParaRPr>
          </a:p>
        </p:txBody>
      </p:sp>
      <p:sp>
        <p:nvSpPr>
          <p:cNvPr id="9" name="object 4"/>
          <p:cNvSpPr txBox="1"/>
          <p:nvPr/>
        </p:nvSpPr>
        <p:spPr>
          <a:xfrm>
            <a:off x="0" y="6553200"/>
            <a:ext cx="4541520" cy="2870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ctr">
              <a:lnSpc>
                <a:spcPts val="940"/>
              </a:lnSpc>
            </a:pPr>
            <a:endParaRPr sz="800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10" name="object 3"/>
          <p:cNvSpPr txBox="1"/>
          <p:nvPr/>
        </p:nvSpPr>
        <p:spPr>
          <a:xfrm>
            <a:off x="-387350" y="-304800"/>
            <a:ext cx="5340349" cy="3937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ctr">
              <a:lnSpc>
                <a:spcPct val="100000"/>
              </a:lnSpc>
            </a:pPr>
            <a:endParaRPr sz="800" dirty="0">
              <a:latin typeface="Cambria"/>
              <a:cs typeface="Cambria"/>
            </a:endParaRPr>
          </a:p>
        </p:txBody>
      </p:sp>
      <p:sp>
        <p:nvSpPr>
          <p:cNvPr id="13" name="object 3"/>
          <p:cNvSpPr txBox="1"/>
          <p:nvPr/>
        </p:nvSpPr>
        <p:spPr>
          <a:xfrm>
            <a:off x="-387349" y="-304800"/>
            <a:ext cx="4928869" cy="1219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ctr">
              <a:lnSpc>
                <a:spcPct val="100000"/>
              </a:lnSpc>
            </a:pPr>
            <a:endParaRPr sz="800" dirty="0">
              <a:latin typeface="Cambria"/>
              <a:cs typeface="Cambria"/>
            </a:endParaRPr>
          </a:p>
        </p:txBody>
      </p:sp>
      <p:sp>
        <p:nvSpPr>
          <p:cNvPr id="14" name="object 3"/>
          <p:cNvSpPr txBox="1"/>
          <p:nvPr/>
        </p:nvSpPr>
        <p:spPr>
          <a:xfrm>
            <a:off x="-387351" y="-304800"/>
            <a:ext cx="4883151" cy="3937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ctr">
              <a:lnSpc>
                <a:spcPts val="940"/>
              </a:lnSpc>
            </a:pPr>
            <a:endParaRPr sz="800" dirty="0">
              <a:latin typeface="Cambria"/>
              <a:cs typeface="Cambria"/>
            </a:endParaRPr>
          </a:p>
        </p:txBody>
      </p:sp>
      <p:sp>
        <p:nvSpPr>
          <p:cNvPr id="16" name="object 5"/>
          <p:cNvSpPr/>
          <p:nvPr/>
        </p:nvSpPr>
        <p:spPr>
          <a:xfrm>
            <a:off x="11049005" y="5725099"/>
            <a:ext cx="1066799" cy="74180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6"/>
          <p:cNvSpPr txBox="1"/>
          <p:nvPr/>
        </p:nvSpPr>
        <p:spPr>
          <a:xfrm>
            <a:off x="5181600" y="2669540"/>
            <a:ext cx="4495800" cy="1292860"/>
          </a:xfrm>
          <a:prstGeom prst="rect">
            <a:avLst/>
          </a:prstGeom>
        </p:spPr>
        <p:txBody>
          <a:bodyPr vert="horz" wrap="square" lIns="0" tIns="0" rIns="0" bIns="0" rtlCol="0">
            <a:no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/>
                <a:solidFill>
                  <a:schemeClr val="accent3"/>
                </a:solidFill>
                <a:latin typeface="Cambria"/>
                <a:cs typeface="Cambria"/>
              </a:rPr>
              <a:t>“</a:t>
            </a:r>
            <a:r>
              <a:rPr lang="el-GR" sz="2800" b="1" smtClean="0">
                <a:ln/>
                <a:solidFill>
                  <a:schemeClr val="accent3"/>
                </a:solidFill>
                <a:latin typeface="Cambria"/>
                <a:cs typeface="Cambria"/>
              </a:rPr>
              <a:t>...Στον </a:t>
            </a:r>
            <a:r>
              <a:rPr lang="el-GR" sz="2800" b="1" dirty="0" smtClean="0">
                <a:ln/>
                <a:solidFill>
                  <a:schemeClr val="accent3"/>
                </a:solidFill>
                <a:latin typeface="Cambria"/>
                <a:cs typeface="Cambria"/>
              </a:rPr>
              <a:t>τόπο τα πατήματα </a:t>
            </a:r>
            <a:br>
              <a:rPr lang="el-GR" sz="2800" b="1" dirty="0" smtClean="0">
                <a:ln/>
                <a:solidFill>
                  <a:schemeClr val="accent3"/>
                </a:solidFill>
                <a:latin typeface="Cambria"/>
                <a:cs typeface="Cambria"/>
              </a:rPr>
            </a:br>
            <a:r>
              <a:rPr lang="el-GR" sz="2550" b="1" dirty="0" smtClean="0">
                <a:ln/>
                <a:solidFill>
                  <a:schemeClr val="accent3"/>
                </a:solidFill>
                <a:latin typeface="Cambria"/>
                <a:cs typeface="Cambria"/>
              </a:rPr>
              <a:t>και </a:t>
            </a:r>
            <a:r>
              <a:rPr lang="el-GR" sz="2550" b="1" smtClean="0">
                <a:ln/>
                <a:solidFill>
                  <a:schemeClr val="accent3"/>
                </a:solidFill>
                <a:latin typeface="Cambria"/>
                <a:cs typeface="Cambria"/>
              </a:rPr>
              <a:t>τα στριφογυρίσματα...</a:t>
            </a:r>
            <a:r>
              <a:rPr lang="en-US" sz="2550" b="1" dirty="0" smtClean="0">
                <a:ln/>
                <a:solidFill>
                  <a:schemeClr val="accent3"/>
                </a:solidFill>
                <a:latin typeface="Cambria"/>
                <a:cs typeface="Cambria"/>
              </a:rPr>
              <a:t>”</a:t>
            </a:r>
            <a:endParaRPr sz="2550" b="1" dirty="0">
              <a:ln/>
              <a:solidFill>
                <a:schemeClr val="accent3"/>
              </a:solidFill>
              <a:latin typeface="Cambria"/>
              <a:cs typeface="Cambria"/>
            </a:endParaRPr>
          </a:p>
        </p:txBody>
      </p:sp>
      <p:sp>
        <p:nvSpPr>
          <p:cNvPr id="19" name="object 6"/>
          <p:cNvSpPr txBox="1"/>
          <p:nvPr/>
        </p:nvSpPr>
        <p:spPr>
          <a:xfrm>
            <a:off x="5410200" y="2016304"/>
            <a:ext cx="4267200" cy="65069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ctr"/>
            <a:r>
              <a:rPr lang="el-GR" sz="4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ambria"/>
                <a:cs typeface="Cambria"/>
              </a:rPr>
              <a:t>2015 </a:t>
            </a:r>
            <a:endParaRPr sz="48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ambria"/>
              <a:cs typeface="Cambria"/>
            </a:endParaRPr>
          </a:p>
        </p:txBody>
      </p:sp>
      <p:sp>
        <p:nvSpPr>
          <p:cNvPr id="20" name="object 4"/>
          <p:cNvSpPr txBox="1"/>
          <p:nvPr/>
        </p:nvSpPr>
        <p:spPr>
          <a:xfrm>
            <a:off x="-16136" y="1"/>
            <a:ext cx="4969133" cy="41148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l-GR" sz="54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ambria"/>
                <a:cs typeface="Cambria"/>
              </a:rPr>
              <a:t>Χορηγοί</a:t>
            </a:r>
          </a:p>
          <a:p>
            <a:pPr>
              <a:lnSpc>
                <a:spcPct val="100000"/>
              </a:lnSpc>
            </a:pPr>
            <a:endParaRPr sz="4000" dirty="0">
              <a:latin typeface="Cambria"/>
              <a:cs typeface="Cambria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288" y="1917759"/>
            <a:ext cx="2630731" cy="67983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9412" y="2509830"/>
            <a:ext cx="1703473" cy="98654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4212" y="698560"/>
            <a:ext cx="852062" cy="173510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076" y="918771"/>
            <a:ext cx="2970572" cy="77945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0" y="4264771"/>
            <a:ext cx="2209800" cy="993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>
                <a:solidFill>
                  <a:schemeClr val="accent3">
                    <a:lumMod val="75000"/>
                  </a:schemeClr>
                </a:solidFill>
              </a:rPr>
              <a:t>Φυτώρια Ι.ΠΑΡΑΓΥΙΟΣ </a:t>
            </a:r>
            <a:br>
              <a:rPr lang="el-GR" sz="1400" b="1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l-GR" sz="1400" b="1" dirty="0">
                <a:solidFill>
                  <a:schemeClr val="accent3">
                    <a:lumMod val="75000"/>
                  </a:schemeClr>
                </a:solidFill>
              </a:rPr>
              <a:t>Ασκληπειού 8, Ν.Πεντέλη</a:t>
            </a:r>
            <a:br>
              <a:rPr lang="el-GR" sz="1400" b="1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l-GR" sz="1400" b="1" dirty="0">
                <a:solidFill>
                  <a:schemeClr val="accent3">
                    <a:lumMod val="75000"/>
                  </a:schemeClr>
                </a:solidFill>
              </a:rPr>
              <a:t>Τηλ. 6945-331132</a:t>
            </a:r>
            <a:endParaRPr lang="el-GR" sz="1400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el-GR" dirty="0"/>
          </a:p>
        </p:txBody>
      </p:sp>
      <p:sp>
        <p:nvSpPr>
          <p:cNvPr id="24" name="object 5"/>
          <p:cNvSpPr/>
          <p:nvPr/>
        </p:nvSpPr>
        <p:spPr>
          <a:xfrm rot="10800000">
            <a:off x="11049000" y="315297"/>
            <a:ext cx="1066804" cy="63619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915" y="4234960"/>
            <a:ext cx="1131282" cy="113128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8275" y="4016596"/>
            <a:ext cx="1464721" cy="1115395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44355" y="2826190"/>
            <a:ext cx="3048293" cy="110360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-7317"/>
            <a:ext cx="1143000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600201" y="1563346"/>
            <a:ext cx="1600199" cy="4381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/>
            <a:endParaRPr sz="1800" dirty="0">
              <a:solidFill>
                <a:schemeClr val="tx2">
                  <a:lumMod val="60000"/>
                  <a:lumOff val="40000"/>
                </a:schemeClr>
              </a:solidFill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3400" y="2680586"/>
            <a:ext cx="3352800" cy="70777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537845" marR="537845" algn="ctr">
              <a:lnSpc>
                <a:spcPts val="1170"/>
              </a:lnSpc>
            </a:pPr>
            <a:endParaRPr lang="el-GR" sz="1000" dirty="0">
              <a:latin typeface="Cambria"/>
              <a:cs typeface="Cambr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0" y="3295138"/>
            <a:ext cx="4953000" cy="149925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88975" marR="688975" algn="ctr">
              <a:lnSpc>
                <a:spcPts val="1170"/>
              </a:lnSpc>
            </a:pPr>
            <a:r>
              <a:rPr lang="el-GR" sz="1200" spc="-5" dirty="0" smtClean="0">
                <a:solidFill>
                  <a:srgbClr val="151616"/>
                </a:solidFill>
                <a:latin typeface="Cambria"/>
                <a:cs typeface="Cambria"/>
              </a:rPr>
              <a:t>.</a:t>
            </a:r>
            <a:endParaRPr sz="1200" dirty="0">
              <a:latin typeface="Cambria"/>
              <a:cs typeface="Cambr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38199" y="4923877"/>
            <a:ext cx="3276599" cy="3339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/>
            <a:r>
              <a:rPr lang="en-US" sz="1200" dirty="0">
                <a:solidFill>
                  <a:srgbClr val="151616"/>
                </a:solidFill>
                <a:latin typeface="Cambria"/>
                <a:cs typeface="Cambria"/>
              </a:rPr>
              <a:t>     </a:t>
            </a:r>
            <a:endParaRPr sz="1200" dirty="0">
              <a:latin typeface="Cambria"/>
              <a:cs typeface="Cambr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19400" y="5774063"/>
            <a:ext cx="1800593" cy="1682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/>
            <a:r>
              <a:rPr lang="el-GR" sz="1000" b="1" dirty="0">
                <a:solidFill>
                  <a:srgbClr val="151616"/>
                </a:solidFill>
                <a:latin typeface="Cambria"/>
                <a:cs typeface="Cambria"/>
              </a:rPr>
              <a:t>     </a:t>
            </a:r>
            <a:endParaRPr sz="1000" dirty="0">
              <a:latin typeface="Cambria"/>
              <a:cs typeface="Cambr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410200" y="1538859"/>
            <a:ext cx="3342640" cy="351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/>
            <a:endParaRPr sz="1850" dirty="0">
              <a:latin typeface="Cambria"/>
              <a:cs typeface="Cambri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270184" y="3155608"/>
            <a:ext cx="4029539" cy="19719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/>
            <a:r>
              <a:rPr lang="el-GR" sz="9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953000" y="1366628"/>
            <a:ext cx="4953000" cy="122417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84150" indent="-171450">
              <a:buFont typeface="Wingdings" panose="05000000000000000000" pitchFamily="2" charset="2"/>
              <a:buChar char="v"/>
            </a:pPr>
            <a:r>
              <a:rPr lang="el-GR" sz="1300" b="1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  </a:t>
            </a:r>
            <a:r>
              <a:rPr lang="el-GR" sz="900" b="1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                                      </a:t>
            </a:r>
            <a:r>
              <a:rPr lang="en-US" sz="900" b="1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  </a:t>
            </a:r>
            <a:r>
              <a:rPr lang="el-GR" sz="1300" b="1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Παιδικό Χορευτικό, </a:t>
            </a:r>
            <a:r>
              <a:rPr lang="el-GR" sz="1300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Διδασκαλία Σ. Πέτρου</a:t>
            </a:r>
            <a:r>
              <a:rPr lang="el-GR" sz="1300" b="1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/>
            </a:r>
            <a:br>
              <a:rPr lang="el-GR" sz="1300" b="1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</a:br>
            <a:r>
              <a:rPr lang="el-GR" sz="1300" b="1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                              </a:t>
            </a:r>
            <a:r>
              <a:rPr lang="el-GR" sz="1300" b="1" i="1" u="sng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Χοροί Κω</a:t>
            </a:r>
            <a:r>
              <a:rPr lang="el-GR" sz="1300" i="1" u="sng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 </a:t>
            </a:r>
            <a:r>
              <a:rPr lang="en-US" sz="1300" i="1" dirty="0">
                <a:solidFill>
                  <a:srgbClr val="151616"/>
                </a:solidFill>
                <a:latin typeface="Cambria" pitchFamily="18" charset="0"/>
                <a:cs typeface="Arial"/>
              </a:rPr>
              <a:t/>
            </a:r>
            <a:br>
              <a:rPr lang="en-US" sz="1300" i="1" dirty="0">
                <a:solidFill>
                  <a:srgbClr val="151616"/>
                </a:solidFill>
                <a:latin typeface="Cambria" pitchFamily="18" charset="0"/>
                <a:cs typeface="Arial"/>
              </a:rPr>
            </a:br>
            <a:r>
              <a:rPr lang="en-US" sz="1300" dirty="0">
                <a:solidFill>
                  <a:srgbClr val="151616"/>
                </a:solidFill>
                <a:latin typeface="Cambria" pitchFamily="18" charset="0"/>
                <a:cs typeface="Arial"/>
              </a:rPr>
              <a:t>                            </a:t>
            </a:r>
            <a:r>
              <a:rPr lang="el-GR" sz="1300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 </a:t>
            </a:r>
            <a:r>
              <a:rPr lang="en-US" sz="1300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 </a:t>
            </a:r>
            <a:r>
              <a:rPr lang="el-GR" sz="1300" b="1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1</a:t>
            </a:r>
            <a:r>
              <a:rPr lang="el-GR" sz="1300" b="1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.</a:t>
            </a:r>
            <a:r>
              <a:rPr lang="en-US" sz="1300" b="1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 </a:t>
            </a:r>
            <a:r>
              <a:rPr lang="el-GR" sz="1300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Θαλασσάκι </a:t>
            </a:r>
            <a:r>
              <a:rPr lang="el-GR" sz="1300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μου </a:t>
            </a:r>
            <a:r>
              <a:rPr lang="en-US" sz="1300" dirty="0"/>
              <a:t/>
            </a:r>
            <a:br>
              <a:rPr lang="en-US" sz="1300" dirty="0"/>
            </a:br>
            <a:r>
              <a:rPr lang="en-US" sz="1300" b="1" dirty="0"/>
              <a:t>                      </a:t>
            </a:r>
            <a:r>
              <a:rPr lang="el-GR" sz="1300" b="1" dirty="0" smtClean="0"/>
              <a:t> </a:t>
            </a:r>
            <a:r>
              <a:rPr lang="en-US" sz="1300" b="1" dirty="0" smtClean="0"/>
              <a:t> </a:t>
            </a:r>
            <a:r>
              <a:rPr lang="el-GR" sz="1300" b="1" dirty="0" smtClean="0"/>
              <a:t>2.</a:t>
            </a:r>
            <a:r>
              <a:rPr lang="el-GR" sz="1300" dirty="0" smtClean="0">
                <a:latin typeface="Cambria" panose="02040503050406030204" pitchFamily="18" charset="0"/>
              </a:rPr>
              <a:t>Την άμμον –άμμον /γύρισμα σε Σούστα</a:t>
            </a:r>
            <a:r>
              <a:rPr lang="en-US" sz="1300" dirty="0" smtClean="0">
                <a:latin typeface="Cambria" panose="02040503050406030204" pitchFamily="18" charset="0"/>
              </a:rPr>
              <a:t>  </a:t>
            </a:r>
            <a:r>
              <a:rPr lang="el-GR" sz="1300" dirty="0" smtClean="0">
                <a:latin typeface="Cambria" panose="02040503050406030204" pitchFamily="18" charset="0"/>
              </a:rPr>
              <a:t/>
            </a:r>
            <a:br>
              <a:rPr lang="el-GR" sz="1300" dirty="0" smtClean="0">
                <a:latin typeface="Cambria" panose="02040503050406030204" pitchFamily="18" charset="0"/>
              </a:rPr>
            </a:br>
            <a:r>
              <a:rPr lang="el-GR" sz="1300" dirty="0" smtClean="0">
                <a:latin typeface="Cambria" panose="02040503050406030204" pitchFamily="18" charset="0"/>
              </a:rPr>
              <a:t>                              </a:t>
            </a:r>
            <a:r>
              <a:rPr lang="el-GR" sz="1300" b="1" dirty="0" smtClean="0">
                <a:latin typeface="Cambria" panose="02040503050406030204" pitchFamily="18" charset="0"/>
              </a:rPr>
              <a:t>3.</a:t>
            </a:r>
            <a:r>
              <a:rPr lang="en-US" sz="1300" b="1" dirty="0" smtClean="0">
                <a:latin typeface="Cambria" panose="02040503050406030204" pitchFamily="18" charset="0"/>
              </a:rPr>
              <a:t> </a:t>
            </a:r>
            <a:r>
              <a:rPr lang="el-GR" sz="1300" dirty="0" smtClean="0">
                <a:latin typeface="Cambria" panose="02040503050406030204" pitchFamily="18" charset="0"/>
              </a:rPr>
              <a:t>Πεντοζάλι </a:t>
            </a:r>
            <a:br>
              <a:rPr lang="el-GR" sz="1300" dirty="0" smtClean="0">
                <a:latin typeface="Cambria" panose="02040503050406030204" pitchFamily="18" charset="0"/>
              </a:rPr>
            </a:br>
            <a:r>
              <a:rPr lang="el-GR" sz="1300" b="1" dirty="0" smtClean="0">
                <a:latin typeface="Cambria" panose="02040503050406030204" pitchFamily="18" charset="0"/>
              </a:rPr>
              <a:t>                              4. </a:t>
            </a:r>
            <a:r>
              <a:rPr lang="el-GR" sz="1300" dirty="0" smtClean="0">
                <a:latin typeface="Cambria" panose="02040503050406030204" pitchFamily="18" charset="0"/>
              </a:rPr>
              <a:t>Μεσ’του Αιγαίου</a:t>
            </a:r>
            <a:endParaRPr sz="1300" b="1" dirty="0">
              <a:latin typeface="Cambria" pitchFamily="18" charset="0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270172" y="4191000"/>
            <a:ext cx="5023178" cy="26689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buClr>
                <a:srgbClr val="151616"/>
              </a:buClr>
              <a:tabLst>
                <a:tab pos="82550" algn="l"/>
              </a:tabLst>
            </a:pPr>
            <a:r>
              <a:rPr lang="el-GR" sz="900" b="1" dirty="0">
                <a:latin typeface="Cambria" pitchFamily="18" charset="0"/>
                <a:cs typeface="Arial"/>
              </a:rPr>
              <a:t>-</a:t>
            </a:r>
            <a:endParaRPr lang="el-GR" sz="900" dirty="0">
              <a:solidFill>
                <a:srgbClr val="FF0000"/>
              </a:solidFill>
            </a:endParaRPr>
          </a:p>
          <a:p>
            <a:pPr marL="82550" indent="-69850">
              <a:buClr>
                <a:srgbClr val="151616"/>
              </a:buClr>
              <a:buFont typeface="Arial"/>
              <a:buChar char="-"/>
              <a:tabLst>
                <a:tab pos="82550" algn="l"/>
              </a:tabLst>
            </a:pPr>
            <a:endParaRPr lang="el-GR" sz="900" dirty="0">
              <a:solidFill>
                <a:srgbClr val="151616"/>
              </a:solidFill>
              <a:latin typeface="Arial"/>
              <a:cs typeface="Arial"/>
            </a:endParaRPr>
          </a:p>
          <a:p>
            <a:pPr marL="82550" indent="-69850">
              <a:buClr>
                <a:srgbClr val="151616"/>
              </a:buClr>
              <a:buFont typeface="Arial"/>
              <a:buChar char="-"/>
              <a:tabLst>
                <a:tab pos="82550" algn="l"/>
              </a:tabLst>
            </a:pPr>
            <a:endParaRPr sz="900" dirty="0">
              <a:latin typeface="Arial"/>
              <a:cs typeface="Arial"/>
            </a:endParaRPr>
          </a:p>
        </p:txBody>
      </p:sp>
      <p:sp>
        <p:nvSpPr>
          <p:cNvPr id="34" name="object 21"/>
          <p:cNvSpPr txBox="1"/>
          <p:nvPr/>
        </p:nvSpPr>
        <p:spPr>
          <a:xfrm>
            <a:off x="7315201" y="5524734"/>
            <a:ext cx="2590800" cy="32631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buClr>
                <a:srgbClr val="151616"/>
              </a:buClr>
              <a:tabLst>
                <a:tab pos="82550" algn="l"/>
              </a:tabLst>
            </a:pPr>
            <a:r>
              <a:rPr lang="el-GR" sz="900" b="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lang="en-US" sz="900" dirty="0"/>
              <a:t>                           </a:t>
            </a:r>
            <a:endParaRPr lang="el-GR" sz="900" dirty="0"/>
          </a:p>
          <a:p>
            <a:pPr marL="12700">
              <a:buClr>
                <a:srgbClr val="151616"/>
              </a:buClr>
              <a:tabLst>
                <a:tab pos="82550" algn="l"/>
              </a:tabLst>
            </a:pPr>
            <a:r>
              <a:rPr lang="el-GR" sz="9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</a:p>
        </p:txBody>
      </p:sp>
      <p:sp>
        <p:nvSpPr>
          <p:cNvPr id="36" name="object 20"/>
          <p:cNvSpPr txBox="1"/>
          <p:nvPr/>
        </p:nvSpPr>
        <p:spPr>
          <a:xfrm>
            <a:off x="5422578" y="4268030"/>
            <a:ext cx="3873822" cy="2277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/>
            <a:endParaRPr sz="1200" b="1" u="sng" dirty="0">
              <a:latin typeface="Arial"/>
              <a:cs typeface="Arial"/>
            </a:endParaRPr>
          </a:p>
        </p:txBody>
      </p:sp>
      <p:sp>
        <p:nvSpPr>
          <p:cNvPr id="43" name="object 21"/>
          <p:cNvSpPr txBox="1"/>
          <p:nvPr/>
        </p:nvSpPr>
        <p:spPr>
          <a:xfrm>
            <a:off x="5257800" y="6477000"/>
            <a:ext cx="5023172" cy="3450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buClr>
                <a:srgbClr val="151616"/>
              </a:buClr>
              <a:tabLst>
                <a:tab pos="82550" algn="l"/>
              </a:tabLst>
            </a:pPr>
            <a:endParaRPr lang="el-GR" sz="800" b="1" dirty="0">
              <a:latin typeface="Cambria" pitchFamily="18" charset="0"/>
              <a:cs typeface="Arial"/>
            </a:endParaRPr>
          </a:p>
          <a:p>
            <a:pPr marL="12700">
              <a:buClr>
                <a:srgbClr val="151616"/>
              </a:buClr>
              <a:tabLst>
                <a:tab pos="82550" algn="l"/>
              </a:tabLst>
            </a:pPr>
            <a:r>
              <a:rPr lang="el-GR" sz="900" b="1" dirty="0">
                <a:solidFill>
                  <a:srgbClr val="151616"/>
                </a:solidFill>
                <a:latin typeface="Cambria" pitchFamily="18" charset="0"/>
                <a:cs typeface="Arial"/>
              </a:rPr>
              <a:t>  </a:t>
            </a:r>
            <a:r>
              <a:rPr lang="el-GR" sz="900" dirty="0">
                <a:solidFill>
                  <a:srgbClr val="151616"/>
                </a:solidFill>
                <a:latin typeface="Cambria" pitchFamily="18" charset="0"/>
                <a:cs typeface="Arial"/>
              </a:rPr>
              <a:t> </a:t>
            </a:r>
            <a:endParaRPr lang="el-GR" sz="900" dirty="0">
              <a:solidFill>
                <a:srgbClr val="151616"/>
              </a:solidFill>
              <a:latin typeface="Arial"/>
              <a:cs typeface="Arial"/>
            </a:endParaRPr>
          </a:p>
        </p:txBody>
      </p:sp>
      <p:sp>
        <p:nvSpPr>
          <p:cNvPr id="45" name="object 17"/>
          <p:cNvSpPr txBox="1"/>
          <p:nvPr/>
        </p:nvSpPr>
        <p:spPr>
          <a:xfrm>
            <a:off x="0" y="5410200"/>
            <a:ext cx="4953000" cy="157878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98450" indent="-285750">
              <a:buFont typeface="Wingdings" panose="05000000000000000000" pitchFamily="2" charset="2"/>
              <a:buChar char="v"/>
            </a:pPr>
            <a:r>
              <a:rPr lang="el-GR" sz="1300" b="1" dirty="0">
                <a:solidFill>
                  <a:srgbClr val="151616"/>
                </a:solidFill>
                <a:latin typeface="Cambria" pitchFamily="18" charset="0"/>
                <a:cs typeface="Arial"/>
              </a:rPr>
              <a:t> </a:t>
            </a:r>
            <a:r>
              <a:rPr lang="el-GR" sz="1300" b="1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                         </a:t>
            </a:r>
            <a:r>
              <a:rPr lang="el-GR" sz="1200" b="1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Πολιτιστική  Ένωση «Η Διώνη»,</a:t>
            </a:r>
            <a:r>
              <a:rPr lang="en-US" sz="1200" b="1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/>
            </a:r>
            <a:br>
              <a:rPr lang="en-US" sz="1200" b="1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</a:br>
            <a:r>
              <a:rPr lang="en-US" sz="1200" b="1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                           </a:t>
            </a:r>
            <a:r>
              <a:rPr lang="el-GR" sz="1200" b="1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  </a:t>
            </a:r>
            <a:r>
              <a:rPr lang="el-GR" sz="1200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Διδασκαλία</a:t>
            </a:r>
            <a:r>
              <a:rPr lang="en-US" sz="1200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 </a:t>
            </a:r>
            <a:r>
              <a:rPr lang="el-GR" sz="1200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Η</a:t>
            </a:r>
            <a:r>
              <a:rPr lang="en-US" sz="1200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.</a:t>
            </a:r>
            <a:r>
              <a:rPr lang="el-GR" sz="1200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 Μαργαρίτης.</a:t>
            </a:r>
            <a:r>
              <a:rPr lang="en-US" sz="1200" b="1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/>
            </a:r>
            <a:br>
              <a:rPr lang="en-US" sz="1200" b="1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</a:br>
            <a:r>
              <a:rPr lang="en-US" sz="1200" b="1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                           </a:t>
            </a:r>
            <a:r>
              <a:rPr lang="el-GR" sz="1200" b="1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  </a:t>
            </a:r>
            <a:r>
              <a:rPr lang="el-GR" sz="1200" b="1" i="1" u="sng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Χοροί Θεσσαλίας</a:t>
            </a:r>
            <a:r>
              <a:rPr lang="el-GR" sz="1200" i="1" u="sng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. </a:t>
            </a:r>
            <a:endParaRPr lang="el-GR" sz="1200" i="1" u="sng" dirty="0">
              <a:solidFill>
                <a:srgbClr val="151616"/>
              </a:solidFill>
              <a:latin typeface="Cambria" pitchFamily="18" charset="0"/>
              <a:cs typeface="Arial"/>
            </a:endParaRPr>
          </a:p>
          <a:p>
            <a:pPr lvl="0"/>
            <a:r>
              <a:rPr lang="el-GR" sz="1200" b="1" dirty="0">
                <a:solidFill>
                  <a:srgbClr val="151616"/>
                </a:solidFill>
                <a:latin typeface="Cambria" pitchFamily="18" charset="0"/>
                <a:cs typeface="Arial"/>
              </a:rPr>
              <a:t>                   </a:t>
            </a:r>
            <a:r>
              <a:rPr lang="en-US" sz="1200" b="1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       </a:t>
            </a:r>
            <a:r>
              <a:rPr lang="el-GR" sz="1200" b="1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        </a:t>
            </a:r>
            <a:r>
              <a:rPr lang="en-US" sz="1200" b="1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 </a:t>
            </a:r>
            <a:r>
              <a:rPr lang="el-GR" sz="1200" b="1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   1</a:t>
            </a:r>
            <a:r>
              <a:rPr lang="el-GR" sz="1200" dirty="0">
                <a:solidFill>
                  <a:srgbClr val="151616"/>
                </a:solidFill>
                <a:latin typeface="Cambria" pitchFamily="18" charset="0"/>
                <a:cs typeface="Arial"/>
              </a:rPr>
              <a:t>. </a:t>
            </a:r>
            <a:r>
              <a:rPr lang="el-GR" sz="1200" dirty="0" smtClean="0">
                <a:latin typeface="Cambria" panose="02040503050406030204" pitchFamily="18" charset="0"/>
              </a:rPr>
              <a:t>Κλειστός Αργιθέας</a:t>
            </a:r>
            <a:r>
              <a:rPr lang="en-US" sz="1200" dirty="0" smtClean="0">
                <a:latin typeface="Cambria" panose="02040503050406030204" pitchFamily="18" charset="0"/>
              </a:rPr>
              <a:t/>
            </a:r>
            <a:br>
              <a:rPr lang="en-US" sz="1200" dirty="0" smtClean="0">
                <a:latin typeface="Cambria" panose="02040503050406030204" pitchFamily="18" charset="0"/>
              </a:rPr>
            </a:br>
            <a:r>
              <a:rPr lang="en-US" sz="1200" dirty="0" smtClean="0">
                <a:latin typeface="Cambria" panose="02040503050406030204" pitchFamily="18" charset="0"/>
              </a:rPr>
              <a:t>                       </a:t>
            </a:r>
            <a:r>
              <a:rPr lang="el-GR" sz="1200" dirty="0" smtClean="0">
                <a:latin typeface="Cambria" panose="02040503050406030204" pitchFamily="18" charset="0"/>
              </a:rPr>
              <a:t>               </a:t>
            </a:r>
            <a:r>
              <a:rPr lang="el-GR" sz="1200" b="1" dirty="0" smtClean="0">
                <a:latin typeface="Cambria" panose="02040503050406030204" pitchFamily="18" charset="0"/>
              </a:rPr>
              <a:t>2</a:t>
            </a:r>
            <a:r>
              <a:rPr lang="el-GR" sz="1200" b="1" dirty="0" smtClean="0">
                <a:latin typeface="Cambria" panose="02040503050406030204" pitchFamily="18" charset="0"/>
              </a:rPr>
              <a:t>.</a:t>
            </a:r>
            <a:r>
              <a:rPr lang="en-US" sz="1200" b="1" dirty="0" smtClean="0">
                <a:latin typeface="Cambria" panose="02040503050406030204" pitchFamily="18" charset="0"/>
              </a:rPr>
              <a:t> </a:t>
            </a:r>
            <a:r>
              <a:rPr lang="el-GR" sz="1200" dirty="0" smtClean="0">
                <a:latin typeface="Cambria" panose="02040503050406030204" pitchFamily="18" charset="0"/>
              </a:rPr>
              <a:t>Απρίλη </a:t>
            </a:r>
            <a:r>
              <a:rPr lang="el-GR" sz="1200" dirty="0" smtClean="0">
                <a:latin typeface="Cambria" panose="02040503050406030204" pitchFamily="18" charset="0"/>
              </a:rPr>
              <a:t>Δροσερέ</a:t>
            </a:r>
            <a:r>
              <a:rPr lang="el-GR" sz="1200" b="1" dirty="0" smtClean="0">
                <a:latin typeface="Cambria" panose="02040503050406030204" pitchFamily="18" charset="0"/>
              </a:rPr>
              <a:t/>
            </a:r>
            <a:br>
              <a:rPr lang="el-GR" sz="1200" b="1" dirty="0" smtClean="0">
                <a:latin typeface="Cambria" panose="02040503050406030204" pitchFamily="18" charset="0"/>
              </a:rPr>
            </a:br>
            <a:r>
              <a:rPr lang="el-GR" sz="1200" b="1" dirty="0" smtClean="0">
                <a:latin typeface="Cambria" panose="02040503050406030204" pitchFamily="18" charset="0"/>
              </a:rPr>
              <a:t>                    </a:t>
            </a:r>
            <a:r>
              <a:rPr lang="en-US" sz="1200" b="1" dirty="0" smtClean="0">
                <a:latin typeface="Cambria" panose="02040503050406030204" pitchFamily="18" charset="0"/>
              </a:rPr>
              <a:t>  </a:t>
            </a:r>
            <a:r>
              <a:rPr lang="el-GR" sz="1200" b="1" dirty="0" smtClean="0">
                <a:latin typeface="Cambria" panose="02040503050406030204" pitchFamily="18" charset="0"/>
              </a:rPr>
              <a:t>     </a:t>
            </a:r>
            <a:r>
              <a:rPr lang="en-US" sz="1200" b="1" dirty="0" smtClean="0">
                <a:latin typeface="Cambria" panose="02040503050406030204" pitchFamily="18" charset="0"/>
              </a:rPr>
              <a:t> </a:t>
            </a:r>
            <a:r>
              <a:rPr lang="el-GR" sz="1200" b="1" dirty="0" smtClean="0">
                <a:latin typeface="Cambria" panose="02040503050406030204" pitchFamily="18" charset="0"/>
              </a:rPr>
              <a:t>          3</a:t>
            </a:r>
            <a:r>
              <a:rPr lang="el-GR" sz="1200" b="1" dirty="0" smtClean="0">
                <a:latin typeface="Cambria" panose="02040503050406030204" pitchFamily="18" charset="0"/>
              </a:rPr>
              <a:t>.</a:t>
            </a:r>
            <a:r>
              <a:rPr lang="en-US" sz="1200" b="1" dirty="0" smtClean="0">
                <a:latin typeface="Cambria" panose="02040503050406030204" pitchFamily="18" charset="0"/>
              </a:rPr>
              <a:t> </a:t>
            </a:r>
            <a:r>
              <a:rPr lang="el-GR" sz="1200" dirty="0" smtClean="0">
                <a:latin typeface="Cambria" panose="02040503050406030204" pitchFamily="18" charset="0"/>
              </a:rPr>
              <a:t>Αγόρι </a:t>
            </a:r>
            <a:r>
              <a:rPr lang="el-GR" sz="1200" dirty="0" smtClean="0">
                <a:latin typeface="Cambria" panose="02040503050406030204" pitchFamily="18" charset="0"/>
              </a:rPr>
              <a:t>Μήλο</a:t>
            </a:r>
            <a:endParaRPr lang="el-GR" sz="1200" dirty="0">
              <a:latin typeface="Cambria" panose="02040503050406030204" pitchFamily="18" charset="0"/>
            </a:endParaRPr>
          </a:p>
          <a:p>
            <a:r>
              <a:rPr lang="el-GR" sz="1200" b="1" dirty="0">
                <a:latin typeface="Cambria" panose="02040503050406030204" pitchFamily="18" charset="0"/>
              </a:rPr>
              <a:t>                    </a:t>
            </a:r>
            <a:r>
              <a:rPr lang="el-GR" sz="1200" b="1" dirty="0" smtClean="0">
                <a:latin typeface="Cambria" panose="02040503050406030204" pitchFamily="18" charset="0"/>
              </a:rPr>
              <a:t> </a:t>
            </a:r>
            <a:r>
              <a:rPr lang="en-US" sz="1200" b="1" dirty="0" smtClean="0">
                <a:latin typeface="Cambria" panose="02040503050406030204" pitchFamily="18" charset="0"/>
              </a:rPr>
              <a:t>  </a:t>
            </a:r>
            <a:r>
              <a:rPr lang="el-GR" sz="1200" b="1" dirty="0" smtClean="0">
                <a:latin typeface="Cambria" panose="02040503050406030204" pitchFamily="18" charset="0"/>
              </a:rPr>
              <a:t>               4. </a:t>
            </a:r>
            <a:r>
              <a:rPr lang="el-GR" sz="1200" dirty="0" smtClean="0">
                <a:latin typeface="Cambria" panose="02040503050406030204" pitchFamily="18" charset="0"/>
              </a:rPr>
              <a:t>Τάι-Τάι</a:t>
            </a:r>
          </a:p>
          <a:p>
            <a:r>
              <a:rPr lang="el-GR" sz="1200" b="1" dirty="0">
                <a:latin typeface="Cambria" panose="02040503050406030204" pitchFamily="18" charset="0"/>
              </a:rPr>
              <a:t> </a:t>
            </a:r>
            <a:r>
              <a:rPr lang="el-GR" sz="1200" b="1" dirty="0" smtClean="0">
                <a:latin typeface="Cambria" panose="02040503050406030204" pitchFamily="18" charset="0"/>
              </a:rPr>
              <a:t>                                     5. </a:t>
            </a:r>
            <a:r>
              <a:rPr lang="el-GR" sz="1200" dirty="0" smtClean="0">
                <a:latin typeface="Cambria" panose="02040503050406030204" pitchFamily="18" charset="0"/>
              </a:rPr>
              <a:t>Καλαματιανό</a:t>
            </a:r>
            <a:r>
              <a:rPr lang="el-GR" sz="1200" dirty="0" smtClean="0"/>
              <a:t>  </a:t>
            </a:r>
            <a:endParaRPr lang="el-GR" sz="1200" dirty="0"/>
          </a:p>
        </p:txBody>
      </p:sp>
      <p:sp>
        <p:nvSpPr>
          <p:cNvPr id="47" name="object 21"/>
          <p:cNvSpPr txBox="1"/>
          <p:nvPr/>
        </p:nvSpPr>
        <p:spPr>
          <a:xfrm>
            <a:off x="4876801" y="4379809"/>
            <a:ext cx="5404171" cy="31017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900"/>
              </a:lnSpc>
              <a:spcBef>
                <a:spcPts val="30"/>
              </a:spcBef>
              <a:buClr>
                <a:srgbClr val="151616"/>
              </a:buClr>
              <a:buFont typeface="Arial"/>
              <a:buChar char="-"/>
            </a:pPr>
            <a:endParaRPr lang="el-GR" sz="900" dirty="0">
              <a:solidFill>
                <a:srgbClr val="FF0000"/>
              </a:solidFill>
            </a:endParaRPr>
          </a:p>
        </p:txBody>
      </p:sp>
      <p:sp>
        <p:nvSpPr>
          <p:cNvPr id="48" name="object 21"/>
          <p:cNvSpPr txBox="1"/>
          <p:nvPr/>
        </p:nvSpPr>
        <p:spPr>
          <a:xfrm>
            <a:off x="5257800" y="5410200"/>
            <a:ext cx="4965444" cy="23415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buClr>
                <a:srgbClr val="151616"/>
              </a:buClr>
              <a:tabLst>
                <a:tab pos="82550" algn="l"/>
              </a:tabLst>
            </a:pPr>
            <a:r>
              <a:rPr lang="el-GR" sz="900" b="1" dirty="0">
                <a:solidFill>
                  <a:srgbClr val="151616"/>
                </a:solidFill>
                <a:latin typeface="Cambria" pitchFamily="18" charset="0"/>
                <a:cs typeface="Arial"/>
              </a:rPr>
              <a:t>-</a:t>
            </a:r>
            <a:endParaRPr lang="en-US" sz="900" b="1" dirty="0">
              <a:solidFill>
                <a:srgbClr val="151616"/>
              </a:solidFill>
              <a:latin typeface="Cambria" pitchFamily="18" charset="0"/>
              <a:cs typeface="Arial"/>
            </a:endParaRPr>
          </a:p>
          <a:p>
            <a:pPr marL="12700">
              <a:buClr>
                <a:srgbClr val="151616"/>
              </a:buClr>
              <a:tabLst>
                <a:tab pos="82550" algn="l"/>
              </a:tabLst>
            </a:pPr>
            <a:r>
              <a:rPr lang="en-US" sz="900" dirty="0"/>
              <a:t> </a:t>
            </a:r>
            <a:endParaRPr lang="el-GR" sz="900" dirty="0">
              <a:solidFill>
                <a:srgbClr val="151616"/>
              </a:solidFill>
              <a:latin typeface="Arial"/>
              <a:cs typeface="Arial"/>
            </a:endParaRPr>
          </a:p>
        </p:txBody>
      </p:sp>
      <p:sp>
        <p:nvSpPr>
          <p:cNvPr id="38" name="object 21"/>
          <p:cNvSpPr txBox="1"/>
          <p:nvPr/>
        </p:nvSpPr>
        <p:spPr>
          <a:xfrm>
            <a:off x="5257800" y="6169156"/>
            <a:ext cx="5023172" cy="28212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buClr>
                <a:srgbClr val="151616"/>
              </a:buClr>
              <a:tabLst>
                <a:tab pos="82550" algn="l"/>
              </a:tabLst>
            </a:pPr>
            <a:endParaRPr lang="el-GR" sz="900" b="1" dirty="0">
              <a:solidFill>
                <a:srgbClr val="151616"/>
              </a:solidFill>
              <a:latin typeface="Arial"/>
              <a:cs typeface="Arial"/>
            </a:endParaRPr>
          </a:p>
        </p:txBody>
      </p:sp>
      <p:sp>
        <p:nvSpPr>
          <p:cNvPr id="39" name="object 20"/>
          <p:cNvSpPr txBox="1"/>
          <p:nvPr/>
        </p:nvSpPr>
        <p:spPr>
          <a:xfrm>
            <a:off x="4953000" y="3905238"/>
            <a:ext cx="4953000" cy="142876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l-GR" sz="1300" b="1" dirty="0">
                <a:solidFill>
                  <a:srgbClr val="151616"/>
                </a:solidFill>
                <a:latin typeface="Cambria" pitchFamily="18" charset="0"/>
                <a:cs typeface="Arial"/>
              </a:rPr>
              <a:t> </a:t>
            </a:r>
            <a:r>
              <a:rPr lang="el-GR" sz="1300" b="1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                          </a:t>
            </a:r>
            <a:r>
              <a:rPr lang="en-US" sz="1300" b="1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 </a:t>
            </a:r>
            <a:r>
              <a:rPr lang="el-GR" sz="1300" b="1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Χορευτικό Ενηλίκων, </a:t>
            </a:r>
            <a:r>
              <a:rPr lang="el-GR" sz="1200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Διδασκαλία Χ.Μπακόπουλος</a:t>
            </a:r>
            <a:br>
              <a:rPr lang="el-GR" sz="1200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</a:br>
            <a:r>
              <a:rPr lang="el-GR" sz="1300" b="1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                </a:t>
            </a:r>
            <a:r>
              <a:rPr lang="en-US" sz="1300" b="1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 </a:t>
            </a:r>
            <a:r>
              <a:rPr lang="el-GR" sz="1300" b="1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           </a:t>
            </a:r>
            <a:r>
              <a:rPr lang="el-GR" sz="1300" b="1" i="1" u="sng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Χοροί Σάμου </a:t>
            </a:r>
            <a:r>
              <a:rPr lang="en-US" sz="1300" b="1" i="1" u="sng" dirty="0">
                <a:solidFill>
                  <a:srgbClr val="151616"/>
                </a:solidFill>
                <a:latin typeface="Cambria" pitchFamily="18" charset="0"/>
                <a:cs typeface="Arial"/>
              </a:rPr>
              <a:t/>
            </a:r>
            <a:br>
              <a:rPr lang="en-US" sz="1300" b="1" i="1" u="sng" dirty="0">
                <a:solidFill>
                  <a:srgbClr val="151616"/>
                </a:solidFill>
                <a:latin typeface="Cambria" pitchFamily="18" charset="0"/>
                <a:cs typeface="Arial"/>
              </a:rPr>
            </a:br>
            <a:r>
              <a:rPr lang="el-GR" sz="1300" b="1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                          </a:t>
            </a:r>
            <a:r>
              <a:rPr lang="en-US" sz="1300" b="1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 </a:t>
            </a:r>
            <a:r>
              <a:rPr lang="el-GR" sz="1300" b="1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 1</a:t>
            </a:r>
            <a:r>
              <a:rPr lang="el-GR" sz="1300" b="1" dirty="0">
                <a:solidFill>
                  <a:srgbClr val="151616"/>
                </a:solidFill>
                <a:latin typeface="Cambria" pitchFamily="18" charset="0"/>
                <a:cs typeface="Arial"/>
              </a:rPr>
              <a:t>. </a:t>
            </a:r>
            <a:r>
              <a:rPr lang="el-GR" sz="1300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Κάτω στο γυαλό</a:t>
            </a:r>
            <a:endParaRPr lang="el-GR" sz="1300" dirty="0">
              <a:solidFill>
                <a:srgbClr val="151616"/>
              </a:solidFill>
              <a:latin typeface="Cambria" pitchFamily="18" charset="0"/>
              <a:cs typeface="Arial"/>
            </a:endParaRPr>
          </a:p>
          <a:p>
            <a:r>
              <a:rPr lang="el-GR" sz="1300" b="1" dirty="0">
                <a:solidFill>
                  <a:srgbClr val="151616"/>
                </a:solidFill>
                <a:latin typeface="Cambria" pitchFamily="18" charset="0"/>
                <a:cs typeface="Arial"/>
              </a:rPr>
              <a:t>                            </a:t>
            </a:r>
            <a:r>
              <a:rPr lang="en-US" sz="1300" b="1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 </a:t>
            </a:r>
            <a:r>
              <a:rPr lang="el-GR" sz="1300" b="1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     </a:t>
            </a:r>
            <a:r>
              <a:rPr lang="en-US" sz="1300" b="1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 </a:t>
            </a:r>
            <a:r>
              <a:rPr lang="el-GR" sz="1300" b="1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 </a:t>
            </a:r>
            <a:r>
              <a:rPr lang="el-GR" sz="1300" b="1" dirty="0" smtClean="0">
                <a:latin typeface="Cambria" panose="02040503050406030204" pitchFamily="18" charset="0"/>
              </a:rPr>
              <a:t>2</a:t>
            </a:r>
            <a:r>
              <a:rPr lang="el-GR" sz="1300" b="1" dirty="0">
                <a:latin typeface="Cambria" panose="02040503050406030204" pitchFamily="18" charset="0"/>
              </a:rPr>
              <a:t>.</a:t>
            </a:r>
            <a:r>
              <a:rPr lang="en-US" sz="1300" dirty="0">
                <a:latin typeface="Cambria" panose="02040503050406030204" pitchFamily="18" charset="0"/>
              </a:rPr>
              <a:t> </a:t>
            </a:r>
            <a:r>
              <a:rPr lang="el-GR" sz="1300" dirty="0" smtClean="0">
                <a:latin typeface="Cambria" panose="02040503050406030204" pitchFamily="18" charset="0"/>
              </a:rPr>
              <a:t>Καραβάς</a:t>
            </a:r>
            <a:br>
              <a:rPr lang="el-GR" sz="1300" dirty="0" smtClean="0">
                <a:latin typeface="Cambria" panose="02040503050406030204" pitchFamily="18" charset="0"/>
              </a:rPr>
            </a:br>
            <a:r>
              <a:rPr lang="el-GR" sz="1300" dirty="0" smtClean="0">
                <a:latin typeface="Cambria" panose="02040503050406030204" pitchFamily="18" charset="0"/>
              </a:rPr>
              <a:t>                                  </a:t>
            </a:r>
            <a:r>
              <a:rPr lang="en-US" sz="1300" dirty="0" smtClean="0">
                <a:latin typeface="Cambria" panose="02040503050406030204" pitchFamily="18" charset="0"/>
              </a:rPr>
              <a:t> </a:t>
            </a:r>
            <a:r>
              <a:rPr lang="el-GR" sz="1300" dirty="0" smtClean="0">
                <a:latin typeface="Cambria" panose="02040503050406030204" pitchFamily="18" charset="0"/>
              </a:rPr>
              <a:t> </a:t>
            </a:r>
            <a:r>
              <a:rPr lang="el-GR" sz="1300" b="1" dirty="0" smtClean="0">
                <a:latin typeface="Cambria" panose="02040503050406030204" pitchFamily="18" charset="0"/>
              </a:rPr>
              <a:t>3</a:t>
            </a:r>
            <a:r>
              <a:rPr lang="el-GR" sz="1300" b="1" dirty="0" smtClean="0">
                <a:latin typeface="Cambria" panose="02040503050406030204" pitchFamily="18" charset="0"/>
              </a:rPr>
              <a:t>.</a:t>
            </a:r>
            <a:r>
              <a:rPr lang="en-US" sz="1300" b="1" dirty="0" smtClean="0">
                <a:latin typeface="Cambria" panose="02040503050406030204" pitchFamily="18" charset="0"/>
              </a:rPr>
              <a:t> </a:t>
            </a:r>
            <a:r>
              <a:rPr lang="el-GR" sz="1300" dirty="0" smtClean="0">
                <a:latin typeface="Cambria" panose="02040503050406030204" pitchFamily="18" charset="0"/>
              </a:rPr>
              <a:t>Πλατανιώτικο </a:t>
            </a:r>
            <a:r>
              <a:rPr lang="el-GR" sz="1300" dirty="0" smtClean="0">
                <a:latin typeface="Cambria" panose="02040503050406030204" pitchFamily="18" charset="0"/>
              </a:rPr>
              <a:t>νερό</a:t>
            </a:r>
          </a:p>
          <a:p>
            <a:r>
              <a:rPr lang="el-GR" sz="1300" b="1" dirty="0">
                <a:latin typeface="Cambria" panose="02040503050406030204" pitchFamily="18" charset="0"/>
              </a:rPr>
              <a:t> </a:t>
            </a:r>
            <a:r>
              <a:rPr lang="el-GR" sz="1300" b="1" dirty="0" smtClean="0">
                <a:latin typeface="Cambria" panose="02040503050406030204" pitchFamily="18" charset="0"/>
              </a:rPr>
              <a:t>                                  </a:t>
            </a:r>
            <a:r>
              <a:rPr lang="en-US" sz="1300" b="1" dirty="0" smtClean="0">
                <a:latin typeface="Cambria" panose="02040503050406030204" pitchFamily="18" charset="0"/>
              </a:rPr>
              <a:t> </a:t>
            </a:r>
            <a:r>
              <a:rPr lang="el-GR" sz="1300" b="1" dirty="0" smtClean="0">
                <a:latin typeface="Cambria" panose="02040503050406030204" pitchFamily="18" charset="0"/>
              </a:rPr>
              <a:t>4. </a:t>
            </a:r>
            <a:r>
              <a:rPr lang="el-GR" sz="1300" dirty="0" smtClean="0">
                <a:latin typeface="Cambria" panose="02040503050406030204" pitchFamily="18" charset="0"/>
              </a:rPr>
              <a:t>Αββάς </a:t>
            </a:r>
            <a:endParaRPr lang="el-GR" sz="1300" dirty="0">
              <a:latin typeface="Cambria" panose="02040503050406030204" pitchFamily="18" charset="0"/>
            </a:endParaRPr>
          </a:p>
          <a:p>
            <a:pPr marL="12700"/>
            <a:r>
              <a:rPr lang="el-GR" sz="1300" dirty="0">
                <a:latin typeface="Cambria" panose="02040503050406030204" pitchFamily="18" charset="0"/>
              </a:rPr>
              <a:t> </a:t>
            </a:r>
          </a:p>
          <a:p>
            <a:pPr marL="12700"/>
            <a:endParaRPr lang="el-GR" sz="900" dirty="0"/>
          </a:p>
          <a:p>
            <a:pPr marL="12700"/>
            <a:endParaRPr sz="900" dirty="0">
              <a:latin typeface="Cambria" pitchFamily="18" charset="0"/>
              <a:cs typeface="Arial"/>
            </a:endParaRPr>
          </a:p>
        </p:txBody>
      </p:sp>
      <p:sp>
        <p:nvSpPr>
          <p:cNvPr id="35" name="object 11"/>
          <p:cNvSpPr txBox="1"/>
          <p:nvPr/>
        </p:nvSpPr>
        <p:spPr>
          <a:xfrm>
            <a:off x="4953000" y="18190"/>
            <a:ext cx="4953000" cy="123300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ctr"/>
            <a:r>
              <a:rPr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mbria"/>
                <a:cs typeface="Cambria"/>
              </a:rPr>
              <a:t>Π</a:t>
            </a:r>
            <a:r>
              <a:rPr sz="2400" b="1" spc="-15" dirty="0">
                <a:solidFill>
                  <a:schemeClr val="tx2">
                    <a:lumMod val="60000"/>
                    <a:lumOff val="40000"/>
                  </a:schemeClr>
                </a:solidFill>
                <a:latin typeface="Cambria"/>
                <a:cs typeface="Cambria"/>
              </a:rPr>
              <a:t>Ρ</a:t>
            </a:r>
            <a:r>
              <a:rPr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mbria"/>
                <a:cs typeface="Cambria"/>
              </a:rPr>
              <a:t>ΟΓ</a:t>
            </a:r>
            <a:r>
              <a:rPr sz="2400" b="1" spc="-170" dirty="0">
                <a:solidFill>
                  <a:schemeClr val="tx2">
                    <a:lumMod val="60000"/>
                    <a:lumOff val="40000"/>
                  </a:schemeClr>
                </a:solidFill>
                <a:latin typeface="Cambria"/>
                <a:cs typeface="Cambria"/>
              </a:rPr>
              <a:t>Ρ</a:t>
            </a:r>
            <a:r>
              <a:rPr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mbria"/>
                <a:cs typeface="Cambria"/>
              </a:rPr>
              <a:t>ΑΜΜΑ</a:t>
            </a:r>
            <a:endParaRPr sz="2400" dirty="0">
              <a:solidFill>
                <a:schemeClr val="tx2">
                  <a:lumMod val="60000"/>
                  <a:lumOff val="40000"/>
                </a:schemeClr>
              </a:solidFill>
              <a:latin typeface="Cambria"/>
              <a:cs typeface="Cambria"/>
            </a:endParaRPr>
          </a:p>
          <a:p>
            <a:pPr marL="12700" marR="12700" algn="ctr">
              <a:lnSpc>
                <a:spcPct val="100499"/>
              </a:lnSpc>
            </a:pPr>
            <a:r>
              <a:rPr lang="el-GR" sz="1850" spc="-5" dirty="0">
                <a:solidFill>
                  <a:srgbClr val="151616"/>
                </a:solidFill>
                <a:latin typeface="Cambria"/>
                <a:cs typeface="Cambria"/>
              </a:rPr>
              <a:t>    </a:t>
            </a:r>
            <a:r>
              <a:rPr lang="el-GR" sz="2000" b="1" spc="-5" dirty="0" smtClean="0">
                <a:solidFill>
                  <a:schemeClr val="bg2">
                    <a:lumMod val="50000"/>
                  </a:schemeClr>
                </a:solidFill>
                <a:latin typeface="Cambria"/>
                <a:cs typeface="Cambria"/>
              </a:rPr>
              <a:t>32</a:t>
            </a:r>
            <a:r>
              <a:rPr lang="el-GR" sz="2000" b="1" spc="-5" baseline="30000" dirty="0" smtClean="0">
                <a:solidFill>
                  <a:schemeClr val="bg2">
                    <a:lumMod val="50000"/>
                  </a:schemeClr>
                </a:solidFill>
                <a:latin typeface="Cambria"/>
                <a:cs typeface="Cambria"/>
              </a:rPr>
              <a:t>ο</a:t>
            </a:r>
            <a:r>
              <a:rPr lang="el-GR" sz="2000" b="1" spc="-5" dirty="0" smtClean="0">
                <a:solidFill>
                  <a:schemeClr val="bg2">
                    <a:lumMod val="50000"/>
                  </a:schemeClr>
                </a:solidFill>
                <a:latin typeface="Cambria"/>
                <a:cs typeface="Cambria"/>
              </a:rPr>
              <a:t> Θέαμα Ακρόαμα</a:t>
            </a:r>
            <a:br>
              <a:rPr lang="el-GR" sz="2000" b="1" spc="-5" dirty="0" smtClean="0">
                <a:solidFill>
                  <a:schemeClr val="bg2">
                    <a:lumMod val="50000"/>
                  </a:schemeClr>
                </a:solidFill>
                <a:latin typeface="Cambria"/>
                <a:cs typeface="Cambria"/>
              </a:rPr>
            </a:br>
            <a:r>
              <a:rPr lang="en-US" sz="1800" b="1" spc="-5" dirty="0" smtClean="0">
                <a:solidFill>
                  <a:schemeClr val="bg2">
                    <a:lumMod val="50000"/>
                  </a:schemeClr>
                </a:solidFill>
                <a:latin typeface="Cambria"/>
                <a:cs typeface="Cambria"/>
              </a:rPr>
              <a:t>“</a:t>
            </a:r>
            <a:r>
              <a:rPr lang="el-GR" sz="1800" b="1" i="1" spc="-5" dirty="0" smtClean="0">
                <a:solidFill>
                  <a:schemeClr val="bg2">
                    <a:lumMod val="50000"/>
                  </a:schemeClr>
                </a:solidFill>
                <a:latin typeface="Cambria"/>
                <a:cs typeface="Cambria"/>
              </a:rPr>
              <a:t>...Στον τόπο τα πατήματα </a:t>
            </a:r>
            <a:br>
              <a:rPr lang="el-GR" sz="1800" b="1" i="1" spc="-5" dirty="0" smtClean="0">
                <a:solidFill>
                  <a:schemeClr val="bg2">
                    <a:lumMod val="50000"/>
                  </a:schemeClr>
                </a:solidFill>
                <a:latin typeface="Cambria"/>
                <a:cs typeface="Cambria"/>
              </a:rPr>
            </a:br>
            <a:r>
              <a:rPr lang="el-GR" sz="1800" b="1" i="1" spc="-5" dirty="0" smtClean="0">
                <a:solidFill>
                  <a:schemeClr val="bg2">
                    <a:lumMod val="50000"/>
                  </a:schemeClr>
                </a:solidFill>
                <a:latin typeface="Cambria"/>
                <a:cs typeface="Cambria"/>
              </a:rPr>
              <a:t>και τα στριφογυρίσματα...</a:t>
            </a:r>
            <a:r>
              <a:rPr lang="en-US" sz="1800" b="1" i="1" spc="-5" dirty="0" smtClean="0">
                <a:solidFill>
                  <a:schemeClr val="bg2">
                    <a:lumMod val="50000"/>
                  </a:schemeClr>
                </a:solidFill>
                <a:latin typeface="Cambria"/>
                <a:cs typeface="Cambria"/>
              </a:rPr>
              <a:t>”</a:t>
            </a:r>
            <a:r>
              <a:rPr lang="el-GR" sz="1800" b="1" i="1" spc="-5" dirty="0" smtClean="0">
                <a:solidFill>
                  <a:schemeClr val="bg2">
                    <a:lumMod val="50000"/>
                  </a:schemeClr>
                </a:solidFill>
                <a:latin typeface="Cambria"/>
                <a:cs typeface="Cambria"/>
              </a:rPr>
              <a:t/>
            </a:r>
            <a:br>
              <a:rPr lang="el-GR" sz="1800" b="1" i="1" spc="-5" dirty="0" smtClean="0">
                <a:solidFill>
                  <a:schemeClr val="bg2">
                    <a:lumMod val="50000"/>
                  </a:schemeClr>
                </a:solidFill>
                <a:latin typeface="Cambria"/>
                <a:cs typeface="Cambria"/>
              </a:rPr>
            </a:br>
            <a:r>
              <a:rPr lang="el-GR" sz="2400" b="1" spc="15" dirty="0" smtClean="0">
                <a:solidFill>
                  <a:schemeClr val="bg2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endParaRPr sz="2400" i="1" dirty="0">
              <a:solidFill>
                <a:schemeClr val="bg2">
                  <a:lumMod val="50000"/>
                </a:schemeClr>
              </a:solidFill>
              <a:latin typeface="Cambria"/>
              <a:cs typeface="Cambria"/>
            </a:endParaRPr>
          </a:p>
        </p:txBody>
      </p:sp>
      <p:sp>
        <p:nvSpPr>
          <p:cNvPr id="44" name="object 24"/>
          <p:cNvSpPr txBox="1"/>
          <p:nvPr/>
        </p:nvSpPr>
        <p:spPr>
          <a:xfrm>
            <a:off x="0" y="1295400"/>
            <a:ext cx="4953000" cy="24432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84150" indent="-171450">
              <a:buFont typeface="Wingdings" panose="05000000000000000000" pitchFamily="2" charset="2"/>
              <a:buChar char="v"/>
            </a:pPr>
            <a:r>
              <a:rPr lang="en-US" sz="1300" b="1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 </a:t>
            </a:r>
            <a:r>
              <a:rPr lang="el-GR" sz="1300" b="1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20:30</a:t>
            </a:r>
            <a:r>
              <a:rPr lang="en-US" sz="1300" b="1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 </a:t>
            </a:r>
            <a:r>
              <a:rPr lang="el-GR" sz="1300" b="1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              Χαιρετισμοί </a:t>
            </a:r>
            <a:r>
              <a:rPr lang="el-GR" sz="1300" b="1" dirty="0">
                <a:solidFill>
                  <a:srgbClr val="151616"/>
                </a:solidFill>
                <a:latin typeface="Cambria" pitchFamily="18" charset="0"/>
                <a:cs typeface="Arial"/>
              </a:rPr>
              <a:t>–Παρουσίαση </a:t>
            </a:r>
            <a:r>
              <a:rPr lang="el-GR" sz="1300" b="1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Προγράμματος</a:t>
            </a:r>
            <a:r>
              <a:rPr lang="en-US" sz="1300" b="1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  </a:t>
            </a:r>
            <a:r>
              <a:rPr lang="el-GR" sz="1300" dirty="0">
                <a:solidFill>
                  <a:srgbClr val="151616"/>
                </a:solidFill>
                <a:latin typeface="Cambria" pitchFamily="18" charset="0"/>
                <a:cs typeface="Arial"/>
              </a:rPr>
              <a:t/>
            </a:r>
            <a:br>
              <a:rPr lang="el-GR" sz="1300" dirty="0">
                <a:solidFill>
                  <a:srgbClr val="151616"/>
                </a:solidFill>
                <a:latin typeface="Cambria" pitchFamily="18" charset="0"/>
                <a:cs typeface="Arial"/>
              </a:rPr>
            </a:br>
            <a:r>
              <a:rPr lang="el-GR" sz="1400" dirty="0">
                <a:solidFill>
                  <a:srgbClr val="151616"/>
                </a:solidFill>
                <a:latin typeface="Cambria" pitchFamily="18" charset="0"/>
                <a:cs typeface="Arial"/>
              </a:rPr>
              <a:t> </a:t>
            </a:r>
            <a:r>
              <a:rPr lang="el-GR" sz="1400" b="1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lang="en-US" sz="1400" b="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endParaRPr sz="1400" dirty="0">
              <a:latin typeface="Cambria" pitchFamily="18" charset="0"/>
              <a:cs typeface="Arial"/>
            </a:endParaRPr>
          </a:p>
        </p:txBody>
      </p:sp>
      <p:sp>
        <p:nvSpPr>
          <p:cNvPr id="46" name="object 16"/>
          <p:cNvSpPr txBox="1"/>
          <p:nvPr/>
        </p:nvSpPr>
        <p:spPr>
          <a:xfrm>
            <a:off x="0" y="1524000"/>
            <a:ext cx="4953000" cy="149557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98450" indent="-285750">
              <a:buFont typeface="Wingdings" panose="05000000000000000000" pitchFamily="2" charset="2"/>
              <a:buChar char="v"/>
            </a:pPr>
            <a:r>
              <a:rPr lang="el-GR" sz="1300" b="1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                          </a:t>
            </a:r>
            <a:r>
              <a:rPr lang="el-GR" sz="1200" b="1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Παιδική Χορωδία</a:t>
            </a:r>
            <a:r>
              <a:rPr lang="en-US" sz="1200" b="1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 “</a:t>
            </a:r>
            <a:r>
              <a:rPr lang="el-GR" sz="1200" b="1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Αρμονική Σύγκλιση</a:t>
            </a:r>
            <a:r>
              <a:rPr lang="en-US" sz="1200" b="1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”</a:t>
            </a:r>
            <a:r>
              <a:rPr lang="el-GR" sz="1200" b="1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 </a:t>
            </a:r>
            <a:br>
              <a:rPr lang="el-GR" sz="1200" b="1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</a:br>
            <a:r>
              <a:rPr lang="el-GR" sz="1200" b="1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   </a:t>
            </a:r>
            <a:r>
              <a:rPr lang="el-GR" sz="1200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                          Υπεύθυνη Ν</a:t>
            </a:r>
            <a:r>
              <a:rPr lang="en-US" sz="1200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.</a:t>
            </a:r>
            <a:r>
              <a:rPr lang="el-GR" sz="1200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 Μπέη </a:t>
            </a:r>
            <a:br>
              <a:rPr lang="el-GR" sz="1200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</a:br>
            <a:r>
              <a:rPr lang="el-GR" sz="1200" b="1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                            </a:t>
            </a:r>
            <a:r>
              <a:rPr lang="en-US" sz="1200" b="1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 </a:t>
            </a:r>
            <a:r>
              <a:rPr lang="el-GR" sz="1200" b="1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Χορωδία Ενηλίκων </a:t>
            </a:r>
            <a:r>
              <a:rPr lang="en-US" sz="1200" b="1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“’Y</a:t>
            </a:r>
            <a:r>
              <a:rPr lang="el-GR" sz="1200" b="1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μνος &amp; Παράδοση</a:t>
            </a:r>
            <a:r>
              <a:rPr lang="en-US" sz="1200" b="1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” </a:t>
            </a:r>
            <a:r>
              <a:rPr lang="el-GR" sz="1200" b="1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/>
            </a:r>
            <a:br>
              <a:rPr lang="el-GR" sz="1200" b="1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</a:br>
            <a:r>
              <a:rPr lang="el-GR" sz="1200" b="1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                             </a:t>
            </a:r>
            <a:r>
              <a:rPr lang="el-GR" sz="1200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της Ένωσης Μικρασιατών Μελισσίων </a:t>
            </a:r>
            <a:br>
              <a:rPr lang="el-GR" sz="1200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</a:br>
            <a:r>
              <a:rPr lang="el-GR" sz="1200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                             Διεύθυνση  Χ</a:t>
            </a:r>
            <a:r>
              <a:rPr lang="en-US" sz="1200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. </a:t>
            </a:r>
            <a:r>
              <a:rPr lang="el-GR" sz="1200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Γραικός</a:t>
            </a:r>
            <a:br>
              <a:rPr lang="el-GR" sz="1200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</a:br>
            <a:r>
              <a:rPr lang="el-GR" sz="1200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                            </a:t>
            </a:r>
            <a:r>
              <a:rPr lang="el-GR" sz="1200" b="1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1. </a:t>
            </a:r>
            <a:r>
              <a:rPr lang="el-GR" sz="1200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«Λιανοχορταρούδια»</a:t>
            </a:r>
            <a:r>
              <a:rPr lang="en-US" sz="1200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 </a:t>
            </a:r>
            <a:r>
              <a:rPr lang="el-GR" sz="1200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(Παιδική Χορωδία)</a:t>
            </a:r>
            <a:endParaRPr lang="en-US" sz="1200" dirty="0" smtClean="0">
              <a:solidFill>
                <a:srgbClr val="151616"/>
              </a:solidFill>
              <a:latin typeface="Cambria" pitchFamily="18" charset="0"/>
              <a:cs typeface="Arial"/>
            </a:endParaRPr>
          </a:p>
          <a:p>
            <a:pPr marL="12700"/>
            <a:r>
              <a:rPr lang="en-US" sz="1200" b="1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                          </a:t>
            </a:r>
            <a:r>
              <a:rPr lang="el-GR" sz="1200" b="1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           </a:t>
            </a:r>
            <a:r>
              <a:rPr lang="en-US" sz="1200" b="1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2. </a:t>
            </a:r>
            <a:r>
              <a:rPr lang="el-GR" sz="1200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«Μικρό μου» (Παιδική</a:t>
            </a:r>
            <a:r>
              <a:rPr lang="en-US" sz="1200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 </a:t>
            </a:r>
            <a:r>
              <a:rPr lang="el-GR" sz="1200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Χορωδία &amp; Χορωδία Ενηλίκων)</a:t>
            </a:r>
            <a:endParaRPr lang="en-US" sz="1200" dirty="0" smtClean="0">
              <a:solidFill>
                <a:srgbClr val="151616"/>
              </a:solidFill>
              <a:latin typeface="Cambria" pitchFamily="18" charset="0"/>
              <a:cs typeface="Arial"/>
            </a:endParaRPr>
          </a:p>
          <a:p>
            <a:pPr marL="12700"/>
            <a:endParaRPr lang="el-GR" sz="1300" dirty="0"/>
          </a:p>
          <a:p>
            <a:pPr marL="12700"/>
            <a:endParaRPr lang="el-GR" sz="850" dirty="0"/>
          </a:p>
          <a:p>
            <a:pPr marL="12700"/>
            <a:endParaRPr lang="el-GR" sz="900" b="1" dirty="0">
              <a:solidFill>
                <a:srgbClr val="151616"/>
              </a:solidFill>
              <a:latin typeface="Cambria" pitchFamily="18" charset="0"/>
              <a:cs typeface="Arial"/>
            </a:endParaRPr>
          </a:p>
          <a:p>
            <a:pPr marL="12700"/>
            <a:r>
              <a:rPr lang="el-GR" sz="900" b="1" dirty="0">
                <a:solidFill>
                  <a:srgbClr val="151616"/>
                </a:solidFill>
                <a:latin typeface="Cambria" pitchFamily="18" charset="0"/>
                <a:cs typeface="Arial"/>
              </a:rPr>
              <a:t> </a:t>
            </a:r>
            <a:endParaRPr lang="el-GR" sz="900" dirty="0"/>
          </a:p>
          <a:p>
            <a:pPr marL="12700"/>
            <a:endParaRPr sz="900" b="1" dirty="0">
              <a:latin typeface="Cambria" pitchFamily="18" charset="0"/>
              <a:cs typeface="Arial"/>
            </a:endParaRPr>
          </a:p>
        </p:txBody>
      </p:sp>
      <p:sp>
        <p:nvSpPr>
          <p:cNvPr id="49" name="object 17"/>
          <p:cNvSpPr txBox="1"/>
          <p:nvPr/>
        </p:nvSpPr>
        <p:spPr>
          <a:xfrm>
            <a:off x="0" y="2849653"/>
            <a:ext cx="4953000" cy="134134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98450" indent="-285750">
              <a:buFont typeface="Wingdings" panose="05000000000000000000" pitchFamily="2" charset="2"/>
              <a:buChar char="v"/>
            </a:pPr>
            <a:r>
              <a:rPr lang="el-GR" sz="1200" b="1" dirty="0">
                <a:solidFill>
                  <a:srgbClr val="151616"/>
                </a:solidFill>
                <a:latin typeface="Cambria" pitchFamily="18" charset="0"/>
                <a:cs typeface="Arial"/>
              </a:rPr>
              <a:t> </a:t>
            </a:r>
            <a:r>
              <a:rPr lang="el-GR" sz="1200" b="1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                           Παιδικό Χορευτικό, </a:t>
            </a:r>
            <a:r>
              <a:rPr lang="el-GR" sz="1200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Διδασκαλία  Σ. Πέτρου.</a:t>
            </a:r>
            <a:r>
              <a:rPr lang="el-GR" sz="1200" b="1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/>
            </a:r>
            <a:br>
              <a:rPr lang="el-GR" sz="1200" b="1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</a:br>
            <a:r>
              <a:rPr lang="el-GR" sz="1200" b="1" i="1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                            </a:t>
            </a:r>
            <a:r>
              <a:rPr lang="el-GR" sz="1200" b="1" i="1" u="sng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Χοροί Ηπείρου </a:t>
            </a:r>
            <a:r>
              <a:rPr lang="el-GR" sz="1200" i="1" u="sng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 </a:t>
            </a:r>
            <a:endParaRPr lang="el-GR" sz="1200" i="1" u="sng" dirty="0">
              <a:solidFill>
                <a:srgbClr val="151616"/>
              </a:solidFill>
              <a:latin typeface="Cambria" pitchFamily="18" charset="0"/>
              <a:cs typeface="Arial"/>
            </a:endParaRPr>
          </a:p>
          <a:p>
            <a:pPr lvl="0"/>
            <a:r>
              <a:rPr lang="el-GR" sz="1200" b="1" dirty="0">
                <a:solidFill>
                  <a:srgbClr val="151616"/>
                </a:solidFill>
                <a:latin typeface="Cambria" pitchFamily="18" charset="0"/>
                <a:cs typeface="Arial"/>
              </a:rPr>
              <a:t>                    </a:t>
            </a:r>
            <a:r>
              <a:rPr lang="en-US" sz="1200" b="1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      </a:t>
            </a:r>
            <a:r>
              <a:rPr lang="el-GR" sz="1200" b="1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       </a:t>
            </a:r>
            <a:r>
              <a:rPr lang="en-US" sz="1200" b="1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  </a:t>
            </a:r>
            <a:r>
              <a:rPr lang="el-GR" sz="1200" b="1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  1</a:t>
            </a:r>
            <a:r>
              <a:rPr lang="el-GR" sz="1200" b="1" dirty="0">
                <a:solidFill>
                  <a:srgbClr val="151616"/>
                </a:solidFill>
                <a:latin typeface="Cambria" pitchFamily="18" charset="0"/>
                <a:cs typeface="Arial"/>
              </a:rPr>
              <a:t>. </a:t>
            </a:r>
            <a:r>
              <a:rPr lang="el-GR" sz="1200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Άσπρο Τριαντάφυλλο-Εμπάτε Αγόρια-</a:t>
            </a:r>
            <a:br>
              <a:rPr lang="el-GR" sz="1200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</a:br>
            <a:r>
              <a:rPr lang="el-GR" sz="1200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                                           Στης Πικροδάφνης τον ανθό.</a:t>
            </a:r>
            <a:r>
              <a:rPr lang="el-GR" sz="1200" dirty="0" smtClean="0"/>
              <a:t> </a:t>
            </a:r>
            <a:r>
              <a:rPr lang="el-GR" sz="1200" dirty="0"/>
              <a:t/>
            </a:r>
            <a:br>
              <a:rPr lang="el-GR" sz="1200" dirty="0"/>
            </a:br>
            <a:r>
              <a:rPr lang="el-GR" sz="1200" dirty="0"/>
              <a:t>                    </a:t>
            </a:r>
            <a:r>
              <a:rPr lang="en-US" sz="1200" dirty="0" smtClean="0"/>
              <a:t>   </a:t>
            </a:r>
            <a:r>
              <a:rPr lang="el-GR" sz="1200" dirty="0" smtClean="0"/>
              <a:t>      </a:t>
            </a:r>
            <a:r>
              <a:rPr lang="el-GR" sz="1200" b="1" dirty="0" smtClean="0">
                <a:latin typeface="Cambria" panose="02040503050406030204" pitchFamily="18" charset="0"/>
              </a:rPr>
              <a:t>2</a:t>
            </a:r>
            <a:r>
              <a:rPr lang="el-GR" sz="1200" b="1" dirty="0" smtClean="0">
                <a:latin typeface="Cambria" panose="02040503050406030204" pitchFamily="18" charset="0"/>
              </a:rPr>
              <a:t>.</a:t>
            </a:r>
            <a:r>
              <a:rPr lang="en-US" sz="1200" b="1" dirty="0" smtClean="0">
                <a:latin typeface="Cambria" panose="02040503050406030204" pitchFamily="18" charset="0"/>
              </a:rPr>
              <a:t> </a:t>
            </a:r>
            <a:r>
              <a:rPr lang="el-GR" sz="1200" dirty="0" smtClean="0">
                <a:latin typeface="Cambria" panose="02040503050406030204" pitchFamily="18" charset="0"/>
              </a:rPr>
              <a:t>Μενούσης</a:t>
            </a:r>
            <a:endParaRPr lang="el-GR" sz="1200" dirty="0">
              <a:latin typeface="Cambria" panose="02040503050406030204" pitchFamily="18" charset="0"/>
            </a:endParaRPr>
          </a:p>
          <a:p>
            <a:r>
              <a:rPr lang="el-GR" sz="1200" dirty="0">
                <a:latin typeface="Cambria" panose="02040503050406030204" pitchFamily="18" charset="0"/>
              </a:rPr>
              <a:t> </a:t>
            </a:r>
            <a:r>
              <a:rPr lang="el-GR" sz="1200" b="1" dirty="0">
                <a:latin typeface="Cambria" panose="02040503050406030204" pitchFamily="18" charset="0"/>
              </a:rPr>
              <a:t>                   </a:t>
            </a:r>
            <a:r>
              <a:rPr lang="el-GR" sz="1200" b="1" dirty="0" smtClean="0">
                <a:latin typeface="Cambria" panose="02040503050406030204" pitchFamily="18" charset="0"/>
              </a:rPr>
              <a:t> </a:t>
            </a:r>
            <a:r>
              <a:rPr lang="en-US" sz="1200" b="1" dirty="0" smtClean="0">
                <a:latin typeface="Cambria" panose="02040503050406030204" pitchFamily="18" charset="0"/>
              </a:rPr>
              <a:t>  </a:t>
            </a:r>
            <a:r>
              <a:rPr lang="el-GR" sz="1200" b="1" dirty="0" smtClean="0">
                <a:latin typeface="Cambria" panose="02040503050406030204" pitchFamily="18" charset="0"/>
              </a:rPr>
              <a:t>              3</a:t>
            </a:r>
            <a:r>
              <a:rPr lang="el-GR" sz="1200" b="1" dirty="0">
                <a:latin typeface="Cambria" panose="02040503050406030204" pitchFamily="18" charset="0"/>
              </a:rPr>
              <a:t>. </a:t>
            </a:r>
            <a:r>
              <a:rPr lang="el-GR" sz="1200" dirty="0" smtClean="0">
                <a:latin typeface="Cambria" panose="02040503050406030204" pitchFamily="18" charset="0"/>
              </a:rPr>
              <a:t>Φυσ</a:t>
            </a:r>
            <a:r>
              <a:rPr lang="el-GR" sz="1200" dirty="0">
                <a:latin typeface="Cambria" panose="02040503050406030204" pitchFamily="18" charset="0"/>
              </a:rPr>
              <a:t>σ</a:t>
            </a:r>
            <a:r>
              <a:rPr lang="el-GR" sz="1200" dirty="0" smtClean="0">
                <a:latin typeface="Cambria" panose="02040503050406030204" pitchFamily="18" charset="0"/>
              </a:rPr>
              <a:t>ούνι</a:t>
            </a:r>
            <a:r>
              <a:rPr lang="en-US" sz="1200" dirty="0" smtClean="0">
                <a:latin typeface="Cambria" panose="02040503050406030204" pitchFamily="18" charset="0"/>
              </a:rPr>
              <a:t/>
            </a:r>
            <a:br>
              <a:rPr lang="en-US" sz="1200" dirty="0" smtClean="0">
                <a:latin typeface="Cambria" panose="02040503050406030204" pitchFamily="18" charset="0"/>
              </a:rPr>
            </a:br>
            <a:r>
              <a:rPr lang="en-US" sz="1200" dirty="0" smtClean="0">
                <a:latin typeface="Cambria" panose="02040503050406030204" pitchFamily="18" charset="0"/>
              </a:rPr>
              <a:t>                                    </a:t>
            </a:r>
            <a:r>
              <a:rPr lang="en-US" sz="1200" b="1" dirty="0" smtClean="0">
                <a:latin typeface="Cambria" panose="02040503050406030204" pitchFamily="18" charset="0"/>
              </a:rPr>
              <a:t> 4. </a:t>
            </a:r>
            <a:r>
              <a:rPr lang="el-GR" sz="1200" dirty="0">
                <a:latin typeface="Cambria" panose="02040503050406030204" pitchFamily="18" charset="0"/>
              </a:rPr>
              <a:t>Παλαμάκια</a:t>
            </a:r>
          </a:p>
          <a:p>
            <a:r>
              <a:rPr lang="el-GR" sz="900" dirty="0"/>
              <a:t> </a:t>
            </a:r>
          </a:p>
          <a:p>
            <a:endParaRPr lang="el-GR" sz="900" dirty="0"/>
          </a:p>
        </p:txBody>
      </p:sp>
      <p:sp>
        <p:nvSpPr>
          <p:cNvPr id="50" name="object 17"/>
          <p:cNvSpPr txBox="1"/>
          <p:nvPr/>
        </p:nvSpPr>
        <p:spPr>
          <a:xfrm>
            <a:off x="0" y="4114800"/>
            <a:ext cx="4953000" cy="130997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98450" indent="-285750">
              <a:buFont typeface="Wingdings" panose="05000000000000000000" pitchFamily="2" charset="2"/>
              <a:buChar char="v"/>
            </a:pPr>
            <a:r>
              <a:rPr lang="el-GR" sz="1300" b="1" dirty="0">
                <a:solidFill>
                  <a:srgbClr val="151616"/>
                </a:solidFill>
                <a:latin typeface="Cambria" pitchFamily="18" charset="0"/>
                <a:cs typeface="Arial"/>
              </a:rPr>
              <a:t> </a:t>
            </a:r>
            <a:r>
              <a:rPr lang="el-GR" sz="1300" b="1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                        </a:t>
            </a:r>
            <a:r>
              <a:rPr lang="en-US" sz="1300" b="1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 </a:t>
            </a:r>
            <a:r>
              <a:rPr lang="el-GR" sz="1200" b="1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Χορευτικό Ενηλίκων,</a:t>
            </a:r>
            <a:r>
              <a:rPr lang="en-US" sz="1200" b="1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 </a:t>
            </a:r>
            <a:r>
              <a:rPr lang="el-GR" sz="1200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Διδασκαλία Χ.Μπακόπουλος.</a:t>
            </a:r>
            <a:br>
              <a:rPr lang="el-GR" sz="1200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</a:br>
            <a:r>
              <a:rPr lang="el-GR" sz="1200" b="1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                             </a:t>
            </a:r>
            <a:r>
              <a:rPr lang="el-GR" sz="1200" b="1" i="1" u="sng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Χοροί Μεσσηνίας </a:t>
            </a:r>
            <a:r>
              <a:rPr lang="el-GR" sz="1200" i="1" u="sng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 </a:t>
            </a:r>
            <a:endParaRPr lang="el-GR" sz="1200" i="1" u="sng" dirty="0">
              <a:solidFill>
                <a:srgbClr val="151616"/>
              </a:solidFill>
              <a:latin typeface="Cambria" pitchFamily="18" charset="0"/>
              <a:cs typeface="Arial"/>
            </a:endParaRPr>
          </a:p>
          <a:p>
            <a:pPr lvl="0"/>
            <a:r>
              <a:rPr lang="el-GR" sz="1200" b="1" dirty="0">
                <a:solidFill>
                  <a:srgbClr val="151616"/>
                </a:solidFill>
                <a:latin typeface="Cambria" pitchFamily="18" charset="0"/>
                <a:cs typeface="Arial"/>
              </a:rPr>
              <a:t>                    </a:t>
            </a:r>
            <a:r>
              <a:rPr lang="en-US" sz="1200" b="1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      </a:t>
            </a:r>
            <a:r>
              <a:rPr lang="el-GR" sz="1200" b="1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           1</a:t>
            </a:r>
            <a:r>
              <a:rPr lang="el-GR" sz="1200" b="1" dirty="0">
                <a:solidFill>
                  <a:srgbClr val="151616"/>
                </a:solidFill>
                <a:latin typeface="Cambria" pitchFamily="18" charset="0"/>
                <a:cs typeface="Arial"/>
              </a:rPr>
              <a:t>. </a:t>
            </a:r>
            <a:r>
              <a:rPr lang="el-GR" sz="1200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Μεσ’τον  Άγιο-Λιά</a:t>
            </a:r>
            <a:r>
              <a:rPr lang="el-GR" sz="1200" dirty="0" smtClean="0"/>
              <a:t> </a:t>
            </a:r>
            <a:r>
              <a:rPr lang="el-GR" sz="1200" dirty="0"/>
              <a:t/>
            </a:r>
            <a:br>
              <a:rPr lang="el-GR" sz="1200" dirty="0"/>
            </a:br>
            <a:r>
              <a:rPr lang="el-GR" sz="1200" dirty="0"/>
              <a:t>                    </a:t>
            </a:r>
            <a:r>
              <a:rPr lang="en-US" sz="1200" dirty="0" smtClean="0"/>
              <a:t> </a:t>
            </a:r>
            <a:r>
              <a:rPr lang="el-GR" sz="1200" dirty="0" smtClean="0"/>
              <a:t>        </a:t>
            </a:r>
            <a:r>
              <a:rPr lang="el-GR" sz="1200" b="1" dirty="0" smtClean="0"/>
              <a:t>2. </a:t>
            </a:r>
            <a:r>
              <a:rPr lang="el-GR" sz="1200" dirty="0" smtClean="0">
                <a:latin typeface="Cambria" panose="02040503050406030204" pitchFamily="18" charset="0"/>
              </a:rPr>
              <a:t>Παναγιώτης</a:t>
            </a:r>
            <a:endParaRPr lang="el-GR" sz="1200" dirty="0">
              <a:latin typeface="Cambria" panose="02040503050406030204" pitchFamily="18" charset="0"/>
            </a:endParaRPr>
          </a:p>
          <a:p>
            <a:r>
              <a:rPr lang="el-GR" sz="1200" dirty="0">
                <a:latin typeface="Cambria" panose="02040503050406030204" pitchFamily="18" charset="0"/>
              </a:rPr>
              <a:t> </a:t>
            </a:r>
            <a:r>
              <a:rPr lang="el-GR" sz="1200" b="1" dirty="0">
                <a:latin typeface="Cambria" panose="02040503050406030204" pitchFamily="18" charset="0"/>
              </a:rPr>
              <a:t>                   </a:t>
            </a:r>
            <a:r>
              <a:rPr lang="el-GR" sz="1200" b="1" dirty="0" smtClean="0">
                <a:latin typeface="Cambria" panose="02040503050406030204" pitchFamily="18" charset="0"/>
              </a:rPr>
              <a:t>                 3</a:t>
            </a:r>
            <a:r>
              <a:rPr lang="el-GR" sz="1200" b="1" dirty="0">
                <a:latin typeface="Cambria" panose="02040503050406030204" pitchFamily="18" charset="0"/>
              </a:rPr>
              <a:t>. </a:t>
            </a:r>
            <a:r>
              <a:rPr lang="el-GR" sz="1200" dirty="0" smtClean="0">
                <a:latin typeface="Cambria" panose="02040503050406030204" pitchFamily="18" charset="0"/>
              </a:rPr>
              <a:t>Διπλός Χορός</a:t>
            </a:r>
            <a:r>
              <a:rPr lang="el-GR" sz="1300" b="1" dirty="0" smtClean="0">
                <a:latin typeface="Cambria" panose="02040503050406030204" pitchFamily="18" charset="0"/>
              </a:rPr>
              <a:t/>
            </a:r>
            <a:br>
              <a:rPr lang="el-GR" sz="1300" b="1" dirty="0" smtClean="0">
                <a:latin typeface="Cambria" panose="02040503050406030204" pitchFamily="18" charset="0"/>
              </a:rPr>
            </a:br>
            <a:r>
              <a:rPr lang="el-GR" sz="1200" b="1" dirty="0" smtClean="0">
                <a:latin typeface="Cambria" panose="02040503050406030204" pitchFamily="18" charset="0"/>
              </a:rPr>
              <a:t>                                     4. </a:t>
            </a:r>
            <a:r>
              <a:rPr lang="el-GR" sz="1200" dirty="0" smtClean="0">
                <a:latin typeface="Cambria" panose="02040503050406030204" pitchFamily="18" charset="0"/>
              </a:rPr>
              <a:t>Ανασηκωτός</a:t>
            </a:r>
            <a:r>
              <a:rPr lang="en-US" sz="1200" dirty="0" smtClean="0">
                <a:latin typeface="Cambria" panose="02040503050406030204" pitchFamily="18" charset="0"/>
              </a:rPr>
              <a:t/>
            </a:r>
            <a:br>
              <a:rPr lang="en-US" sz="1200" dirty="0" smtClean="0">
                <a:latin typeface="Cambria" panose="02040503050406030204" pitchFamily="18" charset="0"/>
              </a:rPr>
            </a:br>
            <a:r>
              <a:rPr lang="en-US" sz="1200" dirty="0" smtClean="0">
                <a:latin typeface="Cambria" panose="02040503050406030204" pitchFamily="18" charset="0"/>
              </a:rPr>
              <a:t>                                     </a:t>
            </a:r>
            <a:r>
              <a:rPr lang="en-US" sz="1200" b="1" dirty="0" smtClean="0">
                <a:latin typeface="Cambria" panose="02040503050406030204" pitchFamily="18" charset="0"/>
              </a:rPr>
              <a:t>5. </a:t>
            </a:r>
            <a:r>
              <a:rPr lang="el-GR" sz="1200" dirty="0" smtClean="0">
                <a:latin typeface="Cambria" panose="02040503050406030204" pitchFamily="18" charset="0"/>
              </a:rPr>
              <a:t>Διπλός Συρτός</a:t>
            </a:r>
          </a:p>
          <a:p>
            <a:r>
              <a:rPr lang="el-GR" sz="1400" b="1" dirty="0" smtClean="0"/>
              <a:t> </a:t>
            </a:r>
            <a:r>
              <a:rPr lang="el-GR" sz="1400" dirty="0" smtClean="0"/>
              <a:t> </a:t>
            </a:r>
            <a:endParaRPr lang="el-GR" sz="1400" dirty="0"/>
          </a:p>
        </p:txBody>
      </p:sp>
      <p:sp>
        <p:nvSpPr>
          <p:cNvPr id="53" name="object 19"/>
          <p:cNvSpPr txBox="1"/>
          <p:nvPr/>
        </p:nvSpPr>
        <p:spPr>
          <a:xfrm>
            <a:off x="4953000" y="2577970"/>
            <a:ext cx="4953000" cy="120058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84150" indent="-171450">
              <a:buFont typeface="Wingdings" panose="05000000000000000000" pitchFamily="2" charset="2"/>
              <a:buChar char="v"/>
            </a:pPr>
            <a:r>
              <a:rPr lang="el-GR" sz="1300" b="1" dirty="0">
                <a:solidFill>
                  <a:srgbClr val="151616"/>
                </a:solidFill>
                <a:latin typeface="Cambria" pitchFamily="18" charset="0"/>
                <a:cs typeface="Arial"/>
              </a:rPr>
              <a:t> </a:t>
            </a:r>
            <a:r>
              <a:rPr lang="el-GR" sz="1300" b="1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                            </a:t>
            </a:r>
            <a:r>
              <a:rPr lang="en-US" sz="1300" b="1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 </a:t>
            </a:r>
            <a:r>
              <a:rPr lang="el-GR" sz="1300" b="1" i="1" u="sng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Χοροί Λέρου</a:t>
            </a:r>
            <a:r>
              <a:rPr lang="el-GR" sz="1300" i="1" u="sng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 </a:t>
            </a:r>
            <a:r>
              <a:rPr lang="en-US" sz="1300" i="1" dirty="0">
                <a:solidFill>
                  <a:srgbClr val="151616"/>
                </a:solidFill>
                <a:latin typeface="Cambria" pitchFamily="18" charset="0"/>
                <a:cs typeface="Arial"/>
              </a:rPr>
              <a:t/>
            </a:r>
            <a:br>
              <a:rPr lang="en-US" sz="1300" i="1" dirty="0">
                <a:solidFill>
                  <a:srgbClr val="151616"/>
                </a:solidFill>
                <a:latin typeface="Cambria" pitchFamily="18" charset="0"/>
                <a:cs typeface="Arial"/>
              </a:rPr>
            </a:br>
            <a:r>
              <a:rPr lang="en-US" sz="1300" dirty="0">
                <a:solidFill>
                  <a:srgbClr val="151616"/>
                </a:solidFill>
                <a:latin typeface="Cambria" pitchFamily="18" charset="0"/>
                <a:cs typeface="Arial"/>
              </a:rPr>
              <a:t>                            </a:t>
            </a:r>
            <a:r>
              <a:rPr lang="el-GR" sz="1300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 </a:t>
            </a:r>
            <a:r>
              <a:rPr lang="en-US" sz="1300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 </a:t>
            </a:r>
            <a:r>
              <a:rPr lang="el-GR" sz="1300" b="1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1</a:t>
            </a:r>
            <a:r>
              <a:rPr lang="el-GR" sz="1300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.</a:t>
            </a:r>
            <a:r>
              <a:rPr lang="en-US" sz="1300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 </a:t>
            </a:r>
            <a:r>
              <a:rPr lang="el-GR" sz="1300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Αράπικος</a:t>
            </a:r>
            <a:r>
              <a:rPr lang="en-US" sz="1300" dirty="0"/>
              <a:t/>
            </a:r>
            <a:br>
              <a:rPr lang="en-US" sz="1300" dirty="0"/>
            </a:br>
            <a:r>
              <a:rPr lang="en-US" sz="1300" b="1" dirty="0"/>
              <a:t>                      </a:t>
            </a:r>
            <a:r>
              <a:rPr lang="el-GR" sz="1300" b="1" dirty="0" smtClean="0"/>
              <a:t> </a:t>
            </a:r>
            <a:r>
              <a:rPr lang="en-US" sz="1300" b="1" dirty="0" smtClean="0"/>
              <a:t> </a:t>
            </a:r>
            <a:r>
              <a:rPr lang="el-GR" sz="1300" b="1" dirty="0" smtClean="0">
                <a:latin typeface="Cambria" panose="02040503050406030204" pitchFamily="18" charset="0"/>
              </a:rPr>
              <a:t>2</a:t>
            </a:r>
            <a:r>
              <a:rPr lang="el-GR" sz="1300" b="1" dirty="0" smtClean="0">
                <a:latin typeface="Cambria" panose="02040503050406030204" pitchFamily="18" charset="0"/>
              </a:rPr>
              <a:t>.</a:t>
            </a:r>
            <a:r>
              <a:rPr lang="en-US" sz="1300" b="1" dirty="0" smtClean="0">
                <a:latin typeface="Cambria" panose="02040503050406030204" pitchFamily="18" charset="0"/>
              </a:rPr>
              <a:t> </a:t>
            </a:r>
            <a:r>
              <a:rPr lang="el-GR" sz="1300" dirty="0" smtClean="0">
                <a:latin typeface="Cambria" panose="02040503050406030204" pitchFamily="18" charset="0"/>
              </a:rPr>
              <a:t>Πετεινός</a:t>
            </a:r>
            <a:r>
              <a:rPr lang="en-US" sz="1300" dirty="0" smtClean="0">
                <a:latin typeface="Cambria" panose="02040503050406030204" pitchFamily="18" charset="0"/>
              </a:rPr>
              <a:t>  </a:t>
            </a:r>
            <a:r>
              <a:rPr lang="el-GR" sz="1300" dirty="0" smtClean="0">
                <a:latin typeface="Cambria" panose="02040503050406030204" pitchFamily="18" charset="0"/>
              </a:rPr>
              <a:t/>
            </a:r>
            <a:br>
              <a:rPr lang="el-GR" sz="1300" dirty="0" smtClean="0">
                <a:latin typeface="Cambria" panose="02040503050406030204" pitchFamily="18" charset="0"/>
              </a:rPr>
            </a:br>
            <a:r>
              <a:rPr lang="el-GR" sz="1300" dirty="0" smtClean="0">
                <a:latin typeface="Cambria" panose="02040503050406030204" pitchFamily="18" charset="0"/>
              </a:rPr>
              <a:t>                             </a:t>
            </a:r>
            <a:r>
              <a:rPr lang="en-US" sz="1300" dirty="0" smtClean="0">
                <a:latin typeface="Cambria" panose="02040503050406030204" pitchFamily="18" charset="0"/>
              </a:rPr>
              <a:t> </a:t>
            </a:r>
            <a:r>
              <a:rPr lang="el-GR" sz="1300" b="1" dirty="0" smtClean="0">
                <a:latin typeface="Cambria" panose="02040503050406030204" pitchFamily="18" charset="0"/>
              </a:rPr>
              <a:t>3.</a:t>
            </a:r>
            <a:r>
              <a:rPr lang="en-US" sz="1300" b="1" dirty="0" smtClean="0">
                <a:latin typeface="Cambria" panose="02040503050406030204" pitchFamily="18" charset="0"/>
              </a:rPr>
              <a:t> </a:t>
            </a:r>
            <a:r>
              <a:rPr lang="el-GR" sz="1300" dirty="0" smtClean="0">
                <a:latin typeface="Cambria" panose="02040503050406030204" pitchFamily="18" charset="0"/>
              </a:rPr>
              <a:t>Σκούπα</a:t>
            </a:r>
            <a:br>
              <a:rPr lang="el-GR" sz="1300" dirty="0" smtClean="0">
                <a:latin typeface="Cambria" panose="02040503050406030204" pitchFamily="18" charset="0"/>
              </a:rPr>
            </a:br>
            <a:r>
              <a:rPr lang="el-GR" sz="1300" b="1" dirty="0" smtClean="0">
                <a:latin typeface="Cambria" panose="02040503050406030204" pitchFamily="18" charset="0"/>
              </a:rPr>
              <a:t>                              4. </a:t>
            </a:r>
            <a:r>
              <a:rPr lang="el-GR" sz="1300" dirty="0" smtClean="0">
                <a:latin typeface="Cambria" panose="02040503050406030204" pitchFamily="18" charset="0"/>
              </a:rPr>
              <a:t>Ροδίτικο</a:t>
            </a:r>
          </a:p>
          <a:p>
            <a:pPr marL="12700"/>
            <a:r>
              <a:rPr lang="el-GR" sz="1300" b="1" dirty="0">
                <a:latin typeface="Cambria" panose="02040503050406030204" pitchFamily="18" charset="0"/>
                <a:cs typeface="Arial"/>
              </a:rPr>
              <a:t> </a:t>
            </a:r>
            <a:r>
              <a:rPr lang="el-GR" sz="1300" b="1" dirty="0" smtClean="0">
                <a:latin typeface="Cambria" panose="02040503050406030204" pitchFamily="18" charset="0"/>
                <a:cs typeface="Arial"/>
              </a:rPr>
              <a:t>                               </a:t>
            </a:r>
            <a:r>
              <a:rPr lang="en-US" sz="1300" b="1" dirty="0" smtClean="0">
                <a:latin typeface="Cambria" panose="02040503050406030204" pitchFamily="18" charset="0"/>
                <a:cs typeface="Arial"/>
              </a:rPr>
              <a:t> </a:t>
            </a:r>
            <a:r>
              <a:rPr lang="el-GR" sz="1300" b="1" dirty="0" smtClean="0">
                <a:latin typeface="Cambria" panose="02040503050406030204" pitchFamily="18" charset="0"/>
                <a:cs typeface="Arial"/>
              </a:rPr>
              <a:t>  5</a:t>
            </a:r>
            <a:r>
              <a:rPr lang="el-GR" sz="1300" b="1" dirty="0" smtClean="0">
                <a:latin typeface="Cambria" panose="02040503050406030204" pitchFamily="18" charset="0"/>
                <a:cs typeface="Arial"/>
              </a:rPr>
              <a:t>.</a:t>
            </a:r>
            <a:r>
              <a:rPr lang="en-US" sz="1300" b="1" dirty="0" smtClean="0">
                <a:latin typeface="Cambria" panose="02040503050406030204" pitchFamily="18" charset="0"/>
                <a:cs typeface="Arial"/>
              </a:rPr>
              <a:t> </a:t>
            </a:r>
            <a:r>
              <a:rPr lang="el-GR" sz="1300" dirty="0" smtClean="0">
                <a:latin typeface="Cambria" panose="02040503050406030204" pitchFamily="18" charset="0"/>
                <a:cs typeface="Arial"/>
              </a:rPr>
              <a:t>Έλα </a:t>
            </a:r>
            <a:r>
              <a:rPr lang="el-GR" sz="1300" dirty="0" smtClean="0">
                <a:latin typeface="Cambria" panose="02040503050406030204" pitchFamily="18" charset="0"/>
                <a:cs typeface="Arial"/>
              </a:rPr>
              <a:t>να πάμε όξω/γύρισμα σε Σούστα</a:t>
            </a:r>
            <a:r>
              <a:rPr lang="el-GR" sz="1300" b="1" dirty="0" smtClean="0">
                <a:latin typeface="Cambria" panose="02040503050406030204" pitchFamily="18" charset="0"/>
                <a:cs typeface="Arial"/>
              </a:rPr>
              <a:t> </a:t>
            </a:r>
            <a:endParaRPr sz="1300" b="1" dirty="0">
              <a:latin typeface="Cambria" pitchFamily="18" charset="0"/>
              <a:cs typeface="Arial"/>
            </a:endParaRPr>
          </a:p>
        </p:txBody>
      </p:sp>
      <p:sp>
        <p:nvSpPr>
          <p:cNvPr id="54" name="object 20"/>
          <p:cNvSpPr txBox="1"/>
          <p:nvPr/>
        </p:nvSpPr>
        <p:spPr>
          <a:xfrm>
            <a:off x="4953000" y="6513598"/>
            <a:ext cx="4953000" cy="34440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l-GR" sz="1600" b="1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22:30                  Απονομή Επαίνων </a:t>
            </a:r>
          </a:p>
          <a:p>
            <a:r>
              <a:rPr lang="el-GR" sz="1300" b="1" dirty="0">
                <a:solidFill>
                  <a:srgbClr val="151616"/>
                </a:solidFill>
                <a:latin typeface="Cambria" pitchFamily="18" charset="0"/>
                <a:cs typeface="Arial"/>
              </a:rPr>
              <a:t> </a:t>
            </a:r>
            <a:r>
              <a:rPr lang="el-GR" sz="1300" b="1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                              </a:t>
            </a:r>
            <a:endParaRPr lang="el-GR" sz="900" dirty="0"/>
          </a:p>
          <a:p>
            <a:pPr marL="12700"/>
            <a:endParaRPr lang="el-GR" sz="900" b="1" dirty="0"/>
          </a:p>
          <a:p>
            <a:pPr marL="12700"/>
            <a:endParaRPr sz="900" dirty="0">
              <a:latin typeface="Cambria" pitchFamily="18" charset="0"/>
              <a:cs typeface="Arial"/>
            </a:endParaRPr>
          </a:p>
        </p:txBody>
      </p:sp>
      <p:sp>
        <p:nvSpPr>
          <p:cNvPr id="27" name="object 20"/>
          <p:cNvSpPr txBox="1"/>
          <p:nvPr/>
        </p:nvSpPr>
        <p:spPr>
          <a:xfrm>
            <a:off x="4953000" y="5202031"/>
            <a:ext cx="4953000" cy="119876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l-GR" sz="1300" b="1" dirty="0">
                <a:solidFill>
                  <a:srgbClr val="151616"/>
                </a:solidFill>
                <a:latin typeface="Cambria" pitchFamily="18" charset="0"/>
                <a:cs typeface="Arial"/>
              </a:rPr>
              <a:t> </a:t>
            </a:r>
            <a:r>
              <a:rPr lang="el-GR" sz="1300" b="1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                           </a:t>
            </a:r>
            <a:r>
              <a:rPr lang="en-US" sz="1300" b="1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 </a:t>
            </a:r>
            <a:r>
              <a:rPr lang="el-GR" sz="1300" b="1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Ορχήστρα</a:t>
            </a:r>
            <a:r>
              <a:rPr lang="en-US" sz="1300" b="1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 </a:t>
            </a:r>
            <a:r>
              <a:rPr lang="el-GR" sz="1300" b="1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Παραδοσιακών Οργάνων</a:t>
            </a:r>
          </a:p>
          <a:p>
            <a:r>
              <a:rPr lang="el-GR" sz="1300" b="1" dirty="0">
                <a:solidFill>
                  <a:srgbClr val="151616"/>
                </a:solidFill>
                <a:latin typeface="Cambria" pitchFamily="18" charset="0"/>
                <a:cs typeface="Arial"/>
              </a:rPr>
              <a:t> </a:t>
            </a:r>
            <a:r>
              <a:rPr lang="el-GR" sz="1300" b="1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                                   </a:t>
            </a:r>
            <a:r>
              <a:rPr lang="en-US" sz="1300" b="1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 </a:t>
            </a:r>
            <a:r>
              <a:rPr lang="el-GR" sz="1300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Δημήτρης Ζαχαρίου, Βιολί</a:t>
            </a:r>
            <a:r>
              <a:rPr lang="en-US" sz="1300" i="1" u="sng" dirty="0">
                <a:solidFill>
                  <a:srgbClr val="151616"/>
                </a:solidFill>
                <a:latin typeface="Cambria" pitchFamily="18" charset="0"/>
                <a:cs typeface="Arial"/>
              </a:rPr>
              <a:t/>
            </a:r>
            <a:br>
              <a:rPr lang="en-US" sz="1300" i="1" u="sng" dirty="0">
                <a:solidFill>
                  <a:srgbClr val="151616"/>
                </a:solidFill>
                <a:latin typeface="Cambria" pitchFamily="18" charset="0"/>
                <a:cs typeface="Arial"/>
              </a:rPr>
            </a:br>
            <a:r>
              <a:rPr lang="el-GR" sz="1300" b="1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                                     </a:t>
            </a:r>
            <a:r>
              <a:rPr lang="el-GR" sz="1300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Θωμάς Βερύκιος, Κλαρίνο </a:t>
            </a:r>
            <a:endParaRPr lang="el-GR" sz="1300" dirty="0">
              <a:solidFill>
                <a:srgbClr val="151616"/>
              </a:solidFill>
              <a:latin typeface="Cambria" pitchFamily="18" charset="0"/>
              <a:cs typeface="Arial"/>
            </a:endParaRPr>
          </a:p>
          <a:p>
            <a:r>
              <a:rPr lang="el-GR" sz="1300" b="1" dirty="0">
                <a:solidFill>
                  <a:srgbClr val="151616"/>
                </a:solidFill>
                <a:latin typeface="Cambria" pitchFamily="18" charset="0"/>
                <a:cs typeface="Arial"/>
              </a:rPr>
              <a:t>                            </a:t>
            </a:r>
            <a:r>
              <a:rPr lang="en-US" sz="1300" b="1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 </a:t>
            </a:r>
            <a:r>
              <a:rPr lang="el-GR" sz="1300" b="1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        </a:t>
            </a:r>
            <a:r>
              <a:rPr lang="el-GR" sz="1300" dirty="0" smtClean="0">
                <a:solidFill>
                  <a:srgbClr val="151616"/>
                </a:solidFill>
                <a:latin typeface="Cambria" pitchFamily="18" charset="0"/>
                <a:cs typeface="Arial"/>
              </a:rPr>
              <a:t>Εδουάρδος Πολίτης, Λαούτο</a:t>
            </a:r>
            <a:r>
              <a:rPr lang="el-GR" sz="1300" dirty="0" smtClean="0">
                <a:latin typeface="Cambria" panose="02040503050406030204" pitchFamily="18" charset="0"/>
              </a:rPr>
              <a:t/>
            </a:r>
            <a:br>
              <a:rPr lang="el-GR" sz="1300" dirty="0" smtClean="0">
                <a:latin typeface="Cambria" panose="02040503050406030204" pitchFamily="18" charset="0"/>
              </a:rPr>
            </a:br>
            <a:r>
              <a:rPr lang="el-GR" sz="1300" dirty="0" smtClean="0">
                <a:latin typeface="Cambria" panose="02040503050406030204" pitchFamily="18" charset="0"/>
              </a:rPr>
              <a:t>                                     Γιάννης Βασιλάκης, Κρουστά</a:t>
            </a:r>
          </a:p>
          <a:p>
            <a:r>
              <a:rPr lang="el-GR" sz="1300" b="1" dirty="0">
                <a:latin typeface="Cambria" panose="02040503050406030204" pitchFamily="18" charset="0"/>
              </a:rPr>
              <a:t> </a:t>
            </a:r>
            <a:r>
              <a:rPr lang="el-GR" sz="1300" b="1" dirty="0" smtClean="0">
                <a:latin typeface="Cambria" panose="02040503050406030204" pitchFamily="18" charset="0"/>
              </a:rPr>
              <a:t>                                   </a:t>
            </a:r>
            <a:r>
              <a:rPr lang="en-US" sz="1300" b="1" dirty="0" smtClean="0">
                <a:latin typeface="Cambria" panose="02040503050406030204" pitchFamily="18" charset="0"/>
              </a:rPr>
              <a:t> </a:t>
            </a:r>
            <a:r>
              <a:rPr lang="el-GR" sz="1300" dirty="0" smtClean="0">
                <a:latin typeface="Cambria" panose="02040503050406030204" pitchFamily="18" charset="0"/>
              </a:rPr>
              <a:t>Χρήστος Τσερμπές, Τραγούδι</a:t>
            </a:r>
            <a:endParaRPr lang="el-GR" sz="1300" dirty="0">
              <a:latin typeface="Cambria" panose="02040503050406030204" pitchFamily="18" charset="0"/>
            </a:endParaRPr>
          </a:p>
          <a:p>
            <a:pPr marL="12700"/>
            <a:endParaRPr lang="el-GR" sz="900" dirty="0"/>
          </a:p>
          <a:p>
            <a:pPr marL="12700"/>
            <a:endParaRPr sz="900" dirty="0">
              <a:latin typeface="Cambria" pitchFamily="18" charset="0"/>
              <a:cs typeface="Arial"/>
            </a:endParaRPr>
          </a:p>
        </p:txBody>
      </p:sp>
      <p:sp>
        <p:nvSpPr>
          <p:cNvPr id="28" name="object 11"/>
          <p:cNvSpPr txBox="1"/>
          <p:nvPr/>
        </p:nvSpPr>
        <p:spPr>
          <a:xfrm>
            <a:off x="0" y="37907"/>
            <a:ext cx="4953000" cy="125749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ctr"/>
            <a:r>
              <a:rPr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mbria"/>
                <a:cs typeface="Cambria"/>
              </a:rPr>
              <a:t>Π</a:t>
            </a:r>
            <a:r>
              <a:rPr sz="2400" b="1" spc="-15" dirty="0">
                <a:solidFill>
                  <a:schemeClr val="tx2">
                    <a:lumMod val="60000"/>
                    <a:lumOff val="40000"/>
                  </a:schemeClr>
                </a:solidFill>
                <a:latin typeface="Cambria"/>
                <a:cs typeface="Cambria"/>
              </a:rPr>
              <a:t>Ρ</a:t>
            </a:r>
            <a:r>
              <a:rPr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mbria"/>
                <a:cs typeface="Cambria"/>
              </a:rPr>
              <a:t>ΟΓ</a:t>
            </a:r>
            <a:r>
              <a:rPr sz="2400" b="1" spc="-170" dirty="0">
                <a:solidFill>
                  <a:schemeClr val="tx2">
                    <a:lumMod val="60000"/>
                    <a:lumOff val="40000"/>
                  </a:schemeClr>
                </a:solidFill>
                <a:latin typeface="Cambria"/>
                <a:cs typeface="Cambria"/>
              </a:rPr>
              <a:t>Ρ</a:t>
            </a:r>
            <a:r>
              <a:rPr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mbria"/>
                <a:cs typeface="Cambria"/>
              </a:rPr>
              <a:t>ΑΜΜΑ</a:t>
            </a:r>
            <a:endParaRPr sz="2400" dirty="0">
              <a:solidFill>
                <a:schemeClr val="tx2">
                  <a:lumMod val="60000"/>
                  <a:lumOff val="40000"/>
                </a:schemeClr>
              </a:solidFill>
              <a:latin typeface="Cambria"/>
              <a:cs typeface="Cambria"/>
            </a:endParaRPr>
          </a:p>
          <a:p>
            <a:pPr marL="12700" marR="12700" algn="ctr">
              <a:lnSpc>
                <a:spcPct val="100499"/>
              </a:lnSpc>
            </a:pPr>
            <a:r>
              <a:rPr lang="el-GR" sz="1850" spc="-5" dirty="0">
                <a:solidFill>
                  <a:srgbClr val="151616"/>
                </a:solidFill>
                <a:latin typeface="Cambria"/>
                <a:cs typeface="Cambria"/>
              </a:rPr>
              <a:t>    </a:t>
            </a:r>
            <a:r>
              <a:rPr lang="el-GR" sz="2000" b="1" spc="-5" dirty="0" smtClean="0">
                <a:solidFill>
                  <a:schemeClr val="bg2">
                    <a:lumMod val="50000"/>
                  </a:schemeClr>
                </a:solidFill>
                <a:latin typeface="Cambria"/>
                <a:cs typeface="Cambria"/>
              </a:rPr>
              <a:t>32</a:t>
            </a:r>
            <a:r>
              <a:rPr lang="el-GR" sz="2000" b="1" spc="-5" baseline="30000" dirty="0" smtClean="0">
                <a:solidFill>
                  <a:schemeClr val="bg2">
                    <a:lumMod val="50000"/>
                  </a:schemeClr>
                </a:solidFill>
                <a:latin typeface="Cambria"/>
                <a:cs typeface="Cambria"/>
              </a:rPr>
              <a:t>ο</a:t>
            </a:r>
            <a:r>
              <a:rPr lang="el-GR" sz="2000" b="1" spc="-5" dirty="0" smtClean="0">
                <a:solidFill>
                  <a:schemeClr val="bg2">
                    <a:lumMod val="50000"/>
                  </a:schemeClr>
                </a:solidFill>
                <a:latin typeface="Cambria"/>
                <a:cs typeface="Cambria"/>
              </a:rPr>
              <a:t> Θέαμα Ακρόαμα</a:t>
            </a:r>
            <a:br>
              <a:rPr lang="el-GR" sz="2000" b="1" spc="-5" dirty="0" smtClean="0">
                <a:solidFill>
                  <a:schemeClr val="bg2">
                    <a:lumMod val="50000"/>
                  </a:schemeClr>
                </a:solidFill>
                <a:latin typeface="Cambria"/>
                <a:cs typeface="Cambria"/>
              </a:rPr>
            </a:br>
            <a:r>
              <a:rPr lang="en-US" sz="1800" b="1" spc="-5" dirty="0" smtClean="0">
                <a:solidFill>
                  <a:schemeClr val="bg2">
                    <a:lumMod val="50000"/>
                  </a:schemeClr>
                </a:solidFill>
                <a:latin typeface="Cambria"/>
                <a:cs typeface="Cambria"/>
              </a:rPr>
              <a:t>“</a:t>
            </a:r>
            <a:r>
              <a:rPr lang="el-GR" sz="1800" b="1" i="1" spc="-5" dirty="0" smtClean="0">
                <a:solidFill>
                  <a:schemeClr val="bg2">
                    <a:lumMod val="50000"/>
                  </a:schemeClr>
                </a:solidFill>
                <a:latin typeface="Cambria"/>
                <a:cs typeface="Cambria"/>
              </a:rPr>
              <a:t>...Στον τόπο τα πατήματα </a:t>
            </a:r>
            <a:br>
              <a:rPr lang="el-GR" sz="1800" b="1" i="1" spc="-5" dirty="0" smtClean="0">
                <a:solidFill>
                  <a:schemeClr val="bg2">
                    <a:lumMod val="50000"/>
                  </a:schemeClr>
                </a:solidFill>
                <a:latin typeface="Cambria"/>
                <a:cs typeface="Cambria"/>
              </a:rPr>
            </a:br>
            <a:r>
              <a:rPr lang="el-GR" sz="1800" b="1" i="1" spc="-5" dirty="0" smtClean="0">
                <a:solidFill>
                  <a:schemeClr val="bg2">
                    <a:lumMod val="50000"/>
                  </a:schemeClr>
                </a:solidFill>
                <a:latin typeface="Cambria"/>
                <a:cs typeface="Cambria"/>
              </a:rPr>
              <a:t>και τα στριφογυρίσματα...</a:t>
            </a:r>
            <a:r>
              <a:rPr lang="en-US" sz="1800" b="1" i="1" spc="-5" dirty="0" smtClean="0">
                <a:solidFill>
                  <a:schemeClr val="bg2">
                    <a:lumMod val="50000"/>
                  </a:schemeClr>
                </a:solidFill>
                <a:latin typeface="Cambria"/>
                <a:cs typeface="Cambria"/>
              </a:rPr>
              <a:t>”</a:t>
            </a:r>
            <a:r>
              <a:rPr lang="el-GR" sz="1800" b="1" i="1" spc="-5" dirty="0" smtClean="0">
                <a:solidFill>
                  <a:schemeClr val="bg2">
                    <a:lumMod val="50000"/>
                  </a:schemeClr>
                </a:solidFill>
                <a:latin typeface="Cambria"/>
                <a:cs typeface="Cambria"/>
              </a:rPr>
              <a:t/>
            </a:r>
            <a:br>
              <a:rPr lang="el-GR" sz="1800" b="1" i="1" spc="-5" dirty="0" smtClean="0">
                <a:solidFill>
                  <a:schemeClr val="bg2">
                    <a:lumMod val="50000"/>
                  </a:schemeClr>
                </a:solidFill>
                <a:latin typeface="Cambria"/>
                <a:cs typeface="Cambria"/>
              </a:rPr>
            </a:br>
            <a:r>
              <a:rPr lang="el-GR" sz="2400" b="1" spc="15" dirty="0" smtClean="0">
                <a:solidFill>
                  <a:schemeClr val="bg2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endParaRPr sz="2400" i="1" dirty="0">
              <a:solidFill>
                <a:schemeClr val="bg2">
                  <a:lumMod val="50000"/>
                </a:schemeClr>
              </a:solidFill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184be34d1bd734f39f8ad04d243ff3ab9314bc2"/>
</p:tagLst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2364</TotalTime>
  <Words>114</Words>
  <Application>Microsoft Office PowerPoint</Application>
  <PresentationFormat>A4 Paper (210x297 mm)</PresentationFormat>
  <Paragraphs>60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Cambria</vt:lpstr>
      <vt:lpstr>Century Gothic</vt:lpstr>
      <vt:lpstr>Wingdings</vt:lpstr>
      <vt:lpstr>Wingdings 3</vt:lpstr>
      <vt:lpstr>Wisp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ΠΡΟΓΡΑΜΜΑ &amp; ΠΡΟΣΚΛΗΣΗ 22-12-12 Α</dc:title>
  <dc:creator>tassos</dc:creator>
  <cp:lastModifiedBy>Vivi</cp:lastModifiedBy>
  <cp:revision>170</cp:revision>
  <cp:lastPrinted>2015-04-23T07:19:22Z</cp:lastPrinted>
  <dcterms:created xsi:type="dcterms:W3CDTF">2013-11-27T10:55:36Z</dcterms:created>
  <dcterms:modified xsi:type="dcterms:W3CDTF">2015-06-12T12:44:34Z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2012-12-11T00:00:00Z</vt:filetime>
  </property>
  <property fmtid="{D5CDD505-2E9C-101B-9397-08002B2CF9AE}" pid="3" name="LastSaved">
    <vt:filetime>2013-11-27T00:00:00Z</vt:filetime>
  </property>
</Properties>
</file>